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FF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4EF1-A47C-4411-B0B0-A74DA1E7D856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57C9-87B8-4B3B-9DC7-E4B0A1D1A7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38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343889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6652336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606650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7695916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69979359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5720543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8920002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0783150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3312897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0035993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4365931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96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01671"/>
            <a:ext cx="9144000" cy="2387600"/>
          </a:xfrm>
        </p:spPr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Igramo se pravokutnicima i kvadratima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EA1ADCE2-9AE5-4395-BF88-CC83E0EE85CB}"/>
              </a:ext>
            </a:extLst>
          </p:cNvPr>
          <p:cNvGrpSpPr/>
          <p:nvPr/>
        </p:nvGrpSpPr>
        <p:grpSpPr>
          <a:xfrm>
            <a:off x="4209969" y="3801334"/>
            <a:ext cx="3772061" cy="2175259"/>
            <a:chOff x="1450388" y="1661450"/>
            <a:chExt cx="6194750" cy="3535099"/>
          </a:xfrm>
        </p:grpSpPr>
        <p:sp>
          <p:nvSpPr>
            <p:cNvPr id="3" name="Pravokutnik 2">
              <a:extLst>
                <a:ext uri="{FF2B5EF4-FFF2-40B4-BE49-F238E27FC236}">
                  <a16:creationId xmlns:a16="http://schemas.microsoft.com/office/drawing/2014/main" xmlns="" id="{3C8EF2B7-56E5-4C58-9106-AA6389F16C56}"/>
                </a:ext>
              </a:extLst>
            </p:cNvPr>
            <p:cNvSpPr/>
            <p:nvPr/>
          </p:nvSpPr>
          <p:spPr>
            <a:xfrm rot="19622208">
              <a:off x="3136056" y="2222362"/>
              <a:ext cx="1828073" cy="76669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0000FF"/>
                </a:solidFill>
              </a:endParaRPr>
            </a:p>
          </p:txBody>
        </p:sp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xmlns="" id="{21E18C78-3101-4208-8332-3BA8DAC750CE}"/>
                </a:ext>
              </a:extLst>
            </p:cNvPr>
            <p:cNvSpPr/>
            <p:nvPr/>
          </p:nvSpPr>
          <p:spPr>
            <a:xfrm>
              <a:off x="5717554" y="1948666"/>
              <a:ext cx="1927584" cy="13140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0000FF"/>
                </a:solidFill>
              </a:endParaRPr>
            </a:p>
          </p:txBody>
        </p:sp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xmlns="" id="{100755B5-022B-44E9-90F4-430BCE2831B7}"/>
                </a:ext>
              </a:extLst>
            </p:cNvPr>
            <p:cNvSpPr/>
            <p:nvPr/>
          </p:nvSpPr>
          <p:spPr>
            <a:xfrm rot="529525">
              <a:off x="1450388" y="1661450"/>
              <a:ext cx="1048993" cy="168209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0000FF"/>
                </a:solidFill>
              </a:endParaRPr>
            </a:p>
          </p:txBody>
        </p:sp>
        <p:sp>
          <p:nvSpPr>
            <p:cNvPr id="6" name="Pravokutnik 5">
              <a:extLst>
                <a:ext uri="{FF2B5EF4-FFF2-40B4-BE49-F238E27FC236}">
                  <a16:creationId xmlns:a16="http://schemas.microsoft.com/office/drawing/2014/main" xmlns="" id="{D1A7BE75-4976-4E28-AB9E-0B6B5697BABE}"/>
                </a:ext>
              </a:extLst>
            </p:cNvPr>
            <p:cNvSpPr/>
            <p:nvPr/>
          </p:nvSpPr>
          <p:spPr>
            <a:xfrm rot="20790400">
              <a:off x="1450388" y="4173991"/>
              <a:ext cx="1048993" cy="10225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0000FF"/>
                </a:solidFill>
              </a:endParaRPr>
            </a:p>
          </p:txBody>
        </p:sp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xmlns="" id="{D758D217-907C-4411-B36E-969A3393AE27}"/>
                </a:ext>
              </a:extLst>
            </p:cNvPr>
            <p:cNvSpPr/>
            <p:nvPr/>
          </p:nvSpPr>
          <p:spPr>
            <a:xfrm>
              <a:off x="3136056" y="4173991"/>
              <a:ext cx="1048993" cy="10225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0000FF"/>
                </a:solidFill>
              </a:endParaRPr>
            </a:p>
          </p:txBody>
        </p:sp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xmlns="" id="{6F931D21-4E68-466B-829A-77671EA1962B}"/>
                </a:ext>
              </a:extLst>
            </p:cNvPr>
            <p:cNvSpPr/>
            <p:nvPr/>
          </p:nvSpPr>
          <p:spPr>
            <a:xfrm>
              <a:off x="4821725" y="4173991"/>
              <a:ext cx="1048993" cy="10225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0000FF"/>
                </a:solidFill>
              </a:endParaRPr>
            </a:p>
          </p:txBody>
        </p:sp>
        <p:sp>
          <p:nvSpPr>
            <p:cNvPr id="9" name="Pravokutnik 8">
              <a:extLst>
                <a:ext uri="{FF2B5EF4-FFF2-40B4-BE49-F238E27FC236}">
                  <a16:creationId xmlns:a16="http://schemas.microsoft.com/office/drawing/2014/main" xmlns="" id="{8CD49617-03A4-490C-B26A-65E4F28D1BCA}"/>
                </a:ext>
              </a:extLst>
            </p:cNvPr>
            <p:cNvSpPr/>
            <p:nvPr/>
          </p:nvSpPr>
          <p:spPr>
            <a:xfrm rot="2867345">
              <a:off x="6395848" y="4159317"/>
              <a:ext cx="1009369" cy="10225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85860494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A77AD22E-7EC8-402E-BC64-78EDBDB6D6E5}"/>
              </a:ext>
            </a:extLst>
          </p:cNvPr>
          <p:cNvSpPr/>
          <p:nvPr/>
        </p:nvSpPr>
        <p:spPr>
          <a:xfrm>
            <a:off x="6244217" y="1097398"/>
            <a:ext cx="3763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Uporno je tragao za vlastitim likovnim izrazom i više nije želio slikati prepoznatljive motive.</a:t>
            </a:r>
          </a:p>
        </p:txBody>
      </p:sp>
      <p:pic>
        <p:nvPicPr>
          <p:cNvPr id="7" name="Picture 2" descr="Mondrian,_kOMPOZICIJA S CRVENOM, CRNOM, PLAVOM I ŽUTOM 1928..jpg">
            <a:extLst>
              <a:ext uri="{FF2B5EF4-FFF2-40B4-BE49-F238E27FC236}">
                <a16:creationId xmlns:a16="http://schemas.microsoft.com/office/drawing/2014/main" xmlns="" id="{A8F48F80-F13D-43A5-8B69-E0403B796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84" y="751344"/>
            <a:ext cx="5202208" cy="5298821"/>
          </a:xfrm>
          <a:prstGeom prst="rect">
            <a:avLst/>
          </a:prstGeom>
          <a:noFill/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3F720646-BD70-4DA1-88E1-33AD9C1E23DD}"/>
              </a:ext>
            </a:extLst>
          </p:cNvPr>
          <p:cNvSpPr/>
          <p:nvPr/>
        </p:nvSpPr>
        <p:spPr>
          <a:xfrm>
            <a:off x="6244217" y="3859888"/>
            <a:ext cx="5632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i="1" dirty="0"/>
              <a:t>Kompozicija sa crvenom, plavom i žutom</a:t>
            </a:r>
            <a:r>
              <a:rPr lang="hr-HR" sz="2800" dirty="0"/>
              <a:t> iz 1928. do danas </a:t>
            </a:r>
            <a:r>
              <a:rPr lang="hr-HR" sz="2800" dirty="0" smtClean="0"/>
              <a:t>je </a:t>
            </a:r>
            <a:r>
              <a:rPr lang="hr-HR" sz="2800" dirty="0"/>
              <a:t>jedno od </a:t>
            </a:r>
            <a:r>
              <a:rPr lang="hr-HR" sz="2800" dirty="0" smtClean="0"/>
              <a:t>najpoznatiji</a:t>
            </a:r>
            <a:r>
              <a:rPr lang="en-US" sz="2800" dirty="0" smtClean="0"/>
              <a:t>h </a:t>
            </a:r>
            <a:r>
              <a:rPr lang="hr-HR" sz="2800" dirty="0" smtClean="0"/>
              <a:t>Mondrianovih </a:t>
            </a:r>
            <a:r>
              <a:rPr lang="hr-HR" sz="2800" dirty="0"/>
              <a:t>djela.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1332323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et_Mondriaan,_1942_-_Broadway_Boogie_Woogie.jpg">
            <a:extLst>
              <a:ext uri="{FF2B5EF4-FFF2-40B4-BE49-F238E27FC236}">
                <a16:creationId xmlns:a16="http://schemas.microsoft.com/office/drawing/2014/main" xmlns="" id="{F5AEBDA6-D658-4A44-83B0-8305B34B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675" y="1139650"/>
            <a:ext cx="4774720" cy="4841568"/>
          </a:xfrm>
          <a:prstGeom prst="rect">
            <a:avLst/>
          </a:prstGeom>
          <a:noFill/>
        </p:spPr>
      </p:pic>
      <p:pic>
        <p:nvPicPr>
          <p:cNvPr id="9" name="Picture 4" descr="Mondrian,_Compositie_met_rood,_geel_en_blauw_1937-42.jpg">
            <a:extLst>
              <a:ext uri="{FF2B5EF4-FFF2-40B4-BE49-F238E27FC236}">
                <a16:creationId xmlns:a16="http://schemas.microsoft.com/office/drawing/2014/main" xmlns="" id="{70ED28E1-DE2C-4665-B3A1-F045663A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075" y="1139650"/>
            <a:ext cx="4607169" cy="4841568"/>
          </a:xfrm>
          <a:prstGeom prst="rect">
            <a:avLst/>
          </a:prstGeom>
          <a:noFill/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66640265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7CA9F084-B7E0-434E-8556-18E543C9B346}"/>
              </a:ext>
            </a:extLst>
          </p:cNvPr>
          <p:cNvSpPr/>
          <p:nvPr/>
        </p:nvSpPr>
        <p:spPr>
          <a:xfrm>
            <a:off x="685801" y="1307961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Dvadeset godina upotrebljavao je samo tri osnovne boje te crnu, bijelu i sivu.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39AF042-9F24-4309-B34A-D90C3E58837A}"/>
              </a:ext>
            </a:extLst>
          </p:cNvPr>
          <p:cNvSpPr/>
          <p:nvPr/>
        </p:nvSpPr>
        <p:spPr>
          <a:xfrm>
            <a:off x="685801" y="3734157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Osim boje svojim je slikama dodavao i vodoravne i okomite crte.</a:t>
            </a:r>
          </a:p>
        </p:txBody>
      </p:sp>
      <p:pic>
        <p:nvPicPr>
          <p:cNvPr id="6" name="Picture 8" descr="composition-c 1935.jpg">
            <a:extLst>
              <a:ext uri="{FF2B5EF4-FFF2-40B4-BE49-F238E27FC236}">
                <a16:creationId xmlns:a16="http://schemas.microsoft.com/office/drawing/2014/main" xmlns="" id="{72D6EC9F-C4B9-4F54-81EF-40C5D833B9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8204" y="1019070"/>
            <a:ext cx="5344886" cy="5237990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F7849A4E-0CD0-4EE2-B592-CDEEE5755DC4}"/>
              </a:ext>
            </a:extLst>
          </p:cNvPr>
          <p:cNvSpPr txBox="1"/>
          <p:nvPr/>
        </p:nvSpPr>
        <p:spPr>
          <a:xfrm>
            <a:off x="3435698" y="5887728"/>
            <a:ext cx="225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Kompozicija C</a:t>
            </a:r>
            <a:r>
              <a:rPr lang="hr-HR" dirty="0"/>
              <a:t>,  1911.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57570914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victory-boogie-woogie 44.jpg">
            <a:extLst>
              <a:ext uri="{FF2B5EF4-FFF2-40B4-BE49-F238E27FC236}">
                <a16:creationId xmlns:a16="http://schemas.microsoft.com/office/drawing/2014/main" xmlns="" id="{43B43BAA-4C27-4E1A-A094-8337E6D74C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1123" y="478972"/>
            <a:ext cx="5770266" cy="5770266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xmlns="" id="{974721C4-DDD7-4782-A40A-2E4AD30C2D48}"/>
              </a:ext>
            </a:extLst>
          </p:cNvPr>
          <p:cNvSpPr txBox="1"/>
          <p:nvPr/>
        </p:nvSpPr>
        <p:spPr>
          <a:xfrm>
            <a:off x="7035521" y="600969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Victory </a:t>
            </a:r>
            <a:r>
              <a:rPr lang="hr-HR" i="1" dirty="0" smtClean="0"/>
              <a:t>Boogie-Woogie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hr-HR" dirty="0" smtClean="0"/>
              <a:t>1944</a:t>
            </a:r>
            <a:r>
              <a:rPr lang="hr-HR" dirty="0"/>
              <a:t>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67487295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611BCE6-527F-45C2-8971-7C666797968D}"/>
              </a:ext>
            </a:extLst>
          </p:cNvPr>
          <p:cNvSpPr/>
          <p:nvPr/>
        </p:nvSpPr>
        <p:spPr>
          <a:xfrm>
            <a:off x="1652116" y="5704039"/>
            <a:ext cx="852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Njegovim slikama nadahnuli su se mnogi dizajneri.</a:t>
            </a:r>
          </a:p>
        </p:txBody>
      </p:sp>
      <p:pic>
        <p:nvPicPr>
          <p:cNvPr id="5" name="Picture 9" descr="modrian-prodcuts.jpg">
            <a:extLst>
              <a:ext uri="{FF2B5EF4-FFF2-40B4-BE49-F238E27FC236}">
                <a16:creationId xmlns:a16="http://schemas.microsoft.com/office/drawing/2014/main" xmlns="" id="{8FA9071B-7863-49FA-959C-63608F1943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346"/>
          <a:stretch>
            <a:fillRect/>
          </a:stretch>
        </p:blipFill>
        <p:spPr>
          <a:xfrm>
            <a:off x="1227573" y="527080"/>
            <a:ext cx="8760487" cy="4831815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8451403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86BA907-6366-43F5-B0FC-FFE8F72B1343}"/>
              </a:ext>
            </a:extLst>
          </p:cNvPr>
          <p:cNvSpPr/>
          <p:nvPr/>
        </p:nvSpPr>
        <p:spPr>
          <a:xfrm>
            <a:off x="810567" y="664867"/>
            <a:ext cx="99110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b="1" dirty="0">
                <a:solidFill>
                  <a:srgbClr val="0000FF"/>
                </a:solidFill>
              </a:rPr>
              <a:t>Zadatak</a:t>
            </a:r>
          </a:p>
          <a:p>
            <a:endParaRPr lang="hr-HR" sz="2400" dirty="0"/>
          </a:p>
          <a:p>
            <a:r>
              <a:rPr lang="hr-HR" sz="2600" dirty="0"/>
              <a:t>Pokušaj se i ti poput Mondriana poigrati pravokutnicima i kvadratima osnovnih boja i crnim trakama.</a:t>
            </a:r>
          </a:p>
          <a:p>
            <a:endParaRPr lang="hr-HR" sz="2600" dirty="0"/>
          </a:p>
          <a:p>
            <a:r>
              <a:rPr lang="hr-HR" sz="2600" dirty="0"/>
              <a:t>1. Od crnih traka složi rešetku. Trake ne trebaju biti jednako udaljene jedna od druge.</a:t>
            </a:r>
          </a:p>
          <a:p>
            <a:endParaRPr lang="hr-HR" sz="2600" dirty="0"/>
          </a:p>
          <a:p>
            <a:r>
              <a:rPr lang="hr-HR" sz="2600" dirty="0"/>
              <a:t>2. Od crvenog, žutog i plavog papira izreži pravokutnike i kvadrate različitih veličina.</a:t>
            </a:r>
          </a:p>
          <a:p>
            <a:endParaRPr lang="hr-HR" sz="2600" dirty="0"/>
          </a:p>
          <a:p>
            <a:r>
              <a:rPr lang="hr-HR" sz="2600" dirty="0"/>
              <a:t>3. Geometrijske likove rasporedi po papiru na plohe između crnih traka. Neke plohe neka ostanu bijele.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6847196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0E55FE0-F7CB-4CD3-859A-E7302298B378}"/>
              </a:ext>
            </a:extLst>
          </p:cNvPr>
          <p:cNvSpPr/>
          <p:nvPr/>
        </p:nvSpPr>
        <p:spPr>
          <a:xfrm>
            <a:off x="794545" y="688563"/>
            <a:ext cx="197693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Spoji crtu i lik.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Ravni poveznik 3">
            <a:extLst>
              <a:ext uri="{FF2B5EF4-FFF2-40B4-BE49-F238E27FC236}">
                <a16:creationId xmlns:a16="http://schemas.microsoft.com/office/drawing/2014/main" xmlns="" id="{920C9DCB-D8D0-48EC-8515-854D4D5D1274}"/>
              </a:ext>
            </a:extLst>
          </p:cNvPr>
          <p:cNvCxnSpPr/>
          <p:nvPr/>
        </p:nvCxnSpPr>
        <p:spPr>
          <a:xfrm>
            <a:off x="4081806" y="1687397"/>
            <a:ext cx="372358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01E718D2-E61B-4079-ABD3-4CA3C14A2410}"/>
              </a:ext>
            </a:extLst>
          </p:cNvPr>
          <p:cNvSpPr/>
          <p:nvPr/>
        </p:nvSpPr>
        <p:spPr>
          <a:xfrm>
            <a:off x="1783013" y="277879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>
                <a:ln/>
                <a:solidFill>
                  <a:srgbClr val="FF0000"/>
                </a:solidFill>
              </a:rPr>
              <a:t>A</a:t>
            </a:r>
            <a:endParaRPr lang="hr-H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3F6C1201-5B3B-4B2F-93E6-314618299AA3}"/>
              </a:ext>
            </a:extLst>
          </p:cNvPr>
          <p:cNvSpPr/>
          <p:nvPr/>
        </p:nvSpPr>
        <p:spPr>
          <a:xfrm>
            <a:off x="5657303" y="277879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B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786218B0-5A13-4A01-B422-28D53A4C59A5}"/>
              </a:ext>
            </a:extLst>
          </p:cNvPr>
          <p:cNvSpPr/>
          <p:nvPr/>
        </p:nvSpPr>
        <p:spPr>
          <a:xfrm>
            <a:off x="9525983" y="277879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C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1D3E3B16-31C7-49BF-880C-F5D187E91005}"/>
              </a:ext>
            </a:extLst>
          </p:cNvPr>
          <p:cNvSpPr/>
          <p:nvPr/>
        </p:nvSpPr>
        <p:spPr>
          <a:xfrm>
            <a:off x="4652126" y="4081806"/>
            <a:ext cx="2582945" cy="989812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9" name="Mjesec 8">
            <a:extLst>
              <a:ext uri="{FF2B5EF4-FFF2-40B4-BE49-F238E27FC236}">
                <a16:creationId xmlns:a16="http://schemas.microsoft.com/office/drawing/2014/main" xmlns="" id="{8750A8FB-3E1A-4ECA-B392-8B405BC4F8AE}"/>
              </a:ext>
            </a:extLst>
          </p:cNvPr>
          <p:cNvSpPr/>
          <p:nvPr/>
        </p:nvSpPr>
        <p:spPr>
          <a:xfrm rot="19156816">
            <a:off x="1544107" y="4042782"/>
            <a:ext cx="1277136" cy="1375108"/>
          </a:xfrm>
          <a:prstGeom prst="mo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xmlns="" id="{0710515B-4127-420B-B35C-E3668E03C7B3}"/>
              </a:ext>
            </a:extLst>
          </p:cNvPr>
          <p:cNvSpPr/>
          <p:nvPr/>
        </p:nvSpPr>
        <p:spPr>
          <a:xfrm>
            <a:off x="8449310" y="3877000"/>
            <a:ext cx="2702600" cy="1348033"/>
          </a:xfrm>
          <a:prstGeom prst="cloudCallout">
            <a:avLst>
              <a:gd name="adj1" fmla="val -15273"/>
              <a:gd name="adj2" fmla="val 1451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17C27EF1-4784-4C82-BDF1-BFF049C46B36}"/>
              </a:ext>
            </a:extLst>
          </p:cNvPr>
          <p:cNvSpPr/>
          <p:nvPr/>
        </p:nvSpPr>
        <p:spPr>
          <a:xfrm>
            <a:off x="5491191" y="2821160"/>
            <a:ext cx="904813" cy="8386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5830310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0E55FE0-F7CB-4CD3-859A-E7302298B378}"/>
              </a:ext>
            </a:extLst>
          </p:cNvPr>
          <p:cNvSpPr/>
          <p:nvPr/>
        </p:nvSpPr>
        <p:spPr>
          <a:xfrm>
            <a:off x="794545" y="688563"/>
            <a:ext cx="197693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Spoji crtu i lik.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Ravni poveznik 3">
            <a:extLst>
              <a:ext uri="{FF2B5EF4-FFF2-40B4-BE49-F238E27FC236}">
                <a16:creationId xmlns:a16="http://schemas.microsoft.com/office/drawing/2014/main" xmlns="" id="{920C9DCB-D8D0-48EC-8515-854D4D5D1274}"/>
              </a:ext>
            </a:extLst>
          </p:cNvPr>
          <p:cNvCxnSpPr/>
          <p:nvPr/>
        </p:nvCxnSpPr>
        <p:spPr>
          <a:xfrm>
            <a:off x="4081806" y="1687397"/>
            <a:ext cx="372358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01E718D2-E61B-4079-ABD3-4CA3C14A2410}"/>
              </a:ext>
            </a:extLst>
          </p:cNvPr>
          <p:cNvSpPr/>
          <p:nvPr/>
        </p:nvSpPr>
        <p:spPr>
          <a:xfrm>
            <a:off x="1783013" y="277879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>
                <a:ln/>
                <a:solidFill>
                  <a:srgbClr val="FF0000"/>
                </a:solidFill>
              </a:rPr>
              <a:t>A</a:t>
            </a:r>
            <a:endParaRPr lang="hr-H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3F6C1201-5B3B-4B2F-93E6-314618299AA3}"/>
              </a:ext>
            </a:extLst>
          </p:cNvPr>
          <p:cNvSpPr/>
          <p:nvPr/>
        </p:nvSpPr>
        <p:spPr>
          <a:xfrm>
            <a:off x="5657303" y="277879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B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786218B0-5A13-4A01-B422-28D53A4C59A5}"/>
              </a:ext>
            </a:extLst>
          </p:cNvPr>
          <p:cNvSpPr/>
          <p:nvPr/>
        </p:nvSpPr>
        <p:spPr>
          <a:xfrm>
            <a:off x="9525983" y="277879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C</a:t>
            </a:r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xmlns="" id="{0710515B-4127-420B-B35C-E3668E03C7B3}"/>
              </a:ext>
            </a:extLst>
          </p:cNvPr>
          <p:cNvSpPr/>
          <p:nvPr/>
        </p:nvSpPr>
        <p:spPr>
          <a:xfrm rot="18016909">
            <a:off x="9043197" y="3692132"/>
            <a:ext cx="1865020" cy="1806866"/>
          </a:xfrm>
          <a:prstGeom prst="cloudCallout">
            <a:avLst>
              <a:gd name="adj1" fmla="val -15273"/>
              <a:gd name="adj2" fmla="val 145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Jednakokračni trokut 2">
            <a:extLst>
              <a:ext uri="{FF2B5EF4-FFF2-40B4-BE49-F238E27FC236}">
                <a16:creationId xmlns:a16="http://schemas.microsoft.com/office/drawing/2014/main" xmlns="" id="{41CF0514-6081-4951-8A62-6520A0ABD23F}"/>
              </a:ext>
            </a:extLst>
          </p:cNvPr>
          <p:cNvSpPr/>
          <p:nvPr/>
        </p:nvSpPr>
        <p:spPr>
          <a:xfrm>
            <a:off x="1377886" y="4030904"/>
            <a:ext cx="1536569" cy="12914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blačić za govor: ovalni 13">
            <a:extLst>
              <a:ext uri="{FF2B5EF4-FFF2-40B4-BE49-F238E27FC236}">
                <a16:creationId xmlns:a16="http://schemas.microsoft.com/office/drawing/2014/main" xmlns="" id="{9F0F874B-ADBE-4DDE-8051-5C046AEC6472}"/>
              </a:ext>
            </a:extLst>
          </p:cNvPr>
          <p:cNvSpPr/>
          <p:nvPr/>
        </p:nvSpPr>
        <p:spPr>
          <a:xfrm rot="21043565">
            <a:off x="4604381" y="4198879"/>
            <a:ext cx="2678434" cy="1258369"/>
          </a:xfrm>
          <a:prstGeom prst="wedgeEllipseCallout">
            <a:avLst>
              <a:gd name="adj1" fmla="val -12879"/>
              <a:gd name="adj2" fmla="val 53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19B43416-BADA-47AC-AC7B-EFA86FF7178C}"/>
              </a:ext>
            </a:extLst>
          </p:cNvPr>
          <p:cNvSpPr/>
          <p:nvPr/>
        </p:nvSpPr>
        <p:spPr>
          <a:xfrm>
            <a:off x="1630998" y="2821160"/>
            <a:ext cx="904813" cy="8386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58931735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0E55FE0-F7CB-4CD3-859A-E7302298B378}"/>
              </a:ext>
            </a:extLst>
          </p:cNvPr>
          <p:cNvSpPr/>
          <p:nvPr/>
        </p:nvSpPr>
        <p:spPr>
          <a:xfrm>
            <a:off x="794545" y="688563"/>
            <a:ext cx="197693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Spoji crtu i lik.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01E718D2-E61B-4079-ABD3-4CA3C14A2410}"/>
              </a:ext>
            </a:extLst>
          </p:cNvPr>
          <p:cNvSpPr/>
          <p:nvPr/>
        </p:nvSpPr>
        <p:spPr>
          <a:xfrm>
            <a:off x="1783013" y="277879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>
                <a:ln/>
                <a:solidFill>
                  <a:srgbClr val="FF0000"/>
                </a:solidFill>
              </a:rPr>
              <a:t>A</a:t>
            </a:r>
            <a:endParaRPr lang="hr-H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3F6C1201-5B3B-4B2F-93E6-314618299AA3}"/>
              </a:ext>
            </a:extLst>
          </p:cNvPr>
          <p:cNvSpPr/>
          <p:nvPr/>
        </p:nvSpPr>
        <p:spPr>
          <a:xfrm>
            <a:off x="5657303" y="277879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B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786218B0-5A13-4A01-B422-28D53A4C59A5}"/>
              </a:ext>
            </a:extLst>
          </p:cNvPr>
          <p:cNvSpPr/>
          <p:nvPr/>
        </p:nvSpPr>
        <p:spPr>
          <a:xfrm>
            <a:off x="9525983" y="277879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C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1D3E3B16-31C7-49BF-880C-F5D187E91005}"/>
              </a:ext>
            </a:extLst>
          </p:cNvPr>
          <p:cNvSpPr/>
          <p:nvPr/>
        </p:nvSpPr>
        <p:spPr>
          <a:xfrm>
            <a:off x="4359502" y="4276712"/>
            <a:ext cx="3168194" cy="766691"/>
          </a:xfrm>
          <a:prstGeom prst="rect">
            <a:avLst/>
          </a:prstGeom>
          <a:solidFill>
            <a:srgbClr val="33CC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xmlns="" id="{0710515B-4127-420B-B35C-E3668E03C7B3}"/>
              </a:ext>
            </a:extLst>
          </p:cNvPr>
          <p:cNvSpPr/>
          <p:nvPr/>
        </p:nvSpPr>
        <p:spPr>
          <a:xfrm rot="18016909">
            <a:off x="8967650" y="3756623"/>
            <a:ext cx="1865020" cy="1806866"/>
          </a:xfrm>
          <a:prstGeom prst="cloudCallout">
            <a:avLst>
              <a:gd name="adj1" fmla="val -15273"/>
              <a:gd name="adj2" fmla="val 1451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Prostoručno: oblik 10">
            <a:extLst>
              <a:ext uri="{FF2B5EF4-FFF2-40B4-BE49-F238E27FC236}">
                <a16:creationId xmlns:a16="http://schemas.microsoft.com/office/drawing/2014/main" xmlns="" id="{FC407455-2920-489C-97D3-DED6E42D1159}"/>
              </a:ext>
            </a:extLst>
          </p:cNvPr>
          <p:cNvSpPr/>
          <p:nvPr/>
        </p:nvSpPr>
        <p:spPr>
          <a:xfrm>
            <a:off x="3082565" y="1437525"/>
            <a:ext cx="4958646" cy="766691"/>
          </a:xfrm>
          <a:custGeom>
            <a:avLst/>
            <a:gdLst>
              <a:gd name="connsiteX0" fmla="*/ 0 w 4958646"/>
              <a:gd name="connsiteY0" fmla="*/ 624492 h 766691"/>
              <a:gd name="connsiteX1" fmla="*/ 452487 w 4958646"/>
              <a:gd name="connsiteY1" fmla="*/ 237993 h 766691"/>
              <a:gd name="connsiteX2" fmla="*/ 1027522 w 4958646"/>
              <a:gd name="connsiteY2" fmla="*/ 445383 h 766691"/>
              <a:gd name="connsiteX3" fmla="*/ 1649691 w 4958646"/>
              <a:gd name="connsiteY3" fmla="*/ 426529 h 766691"/>
              <a:gd name="connsiteX4" fmla="*/ 2177592 w 4958646"/>
              <a:gd name="connsiteY4" fmla="*/ 143725 h 766691"/>
              <a:gd name="connsiteX5" fmla="*/ 2837468 w 4958646"/>
              <a:gd name="connsiteY5" fmla="*/ 200286 h 766691"/>
              <a:gd name="connsiteX6" fmla="*/ 3355942 w 4958646"/>
              <a:gd name="connsiteY6" fmla="*/ 605638 h 766691"/>
              <a:gd name="connsiteX7" fmla="*/ 4345757 w 4958646"/>
              <a:gd name="connsiteY7" fmla="*/ 765894 h 766691"/>
              <a:gd name="connsiteX8" fmla="*/ 4873658 w 4958646"/>
              <a:gd name="connsiteY8" fmla="*/ 549077 h 766691"/>
              <a:gd name="connsiteX9" fmla="*/ 4892511 w 4958646"/>
              <a:gd name="connsiteY9" fmla="*/ 40030 h 766691"/>
              <a:gd name="connsiteX10" fmla="*/ 4232635 w 4958646"/>
              <a:gd name="connsiteY10" fmla="*/ 77737 h 766691"/>
              <a:gd name="connsiteX11" fmla="*/ 4270342 w 4958646"/>
              <a:gd name="connsiteY11" fmla="*/ 435956 h 76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8646" h="766691">
                <a:moveTo>
                  <a:pt x="0" y="624492"/>
                </a:moveTo>
                <a:cubicBezTo>
                  <a:pt x="140616" y="446168"/>
                  <a:pt x="281233" y="267845"/>
                  <a:pt x="452487" y="237993"/>
                </a:cubicBezTo>
                <a:cubicBezTo>
                  <a:pt x="623741" y="208141"/>
                  <a:pt x="827988" y="413960"/>
                  <a:pt x="1027522" y="445383"/>
                </a:cubicBezTo>
                <a:cubicBezTo>
                  <a:pt x="1227056" y="476806"/>
                  <a:pt x="1458013" y="476805"/>
                  <a:pt x="1649691" y="426529"/>
                </a:cubicBezTo>
                <a:cubicBezTo>
                  <a:pt x="1841369" y="376253"/>
                  <a:pt x="1979629" y="181432"/>
                  <a:pt x="2177592" y="143725"/>
                </a:cubicBezTo>
                <a:cubicBezTo>
                  <a:pt x="2375555" y="106018"/>
                  <a:pt x="2641076" y="123301"/>
                  <a:pt x="2837468" y="200286"/>
                </a:cubicBezTo>
                <a:cubicBezTo>
                  <a:pt x="3033860" y="277271"/>
                  <a:pt x="3104561" y="511370"/>
                  <a:pt x="3355942" y="605638"/>
                </a:cubicBezTo>
                <a:cubicBezTo>
                  <a:pt x="3607323" y="699906"/>
                  <a:pt x="4092804" y="775321"/>
                  <a:pt x="4345757" y="765894"/>
                </a:cubicBezTo>
                <a:cubicBezTo>
                  <a:pt x="4598710" y="756467"/>
                  <a:pt x="4782532" y="670054"/>
                  <a:pt x="4873658" y="549077"/>
                </a:cubicBezTo>
                <a:cubicBezTo>
                  <a:pt x="4964784" y="428100"/>
                  <a:pt x="4999348" y="118587"/>
                  <a:pt x="4892511" y="40030"/>
                </a:cubicBezTo>
                <a:cubicBezTo>
                  <a:pt x="4785674" y="-38527"/>
                  <a:pt x="4336330" y="11749"/>
                  <a:pt x="4232635" y="77737"/>
                </a:cubicBezTo>
                <a:cubicBezTo>
                  <a:pt x="4128940" y="143725"/>
                  <a:pt x="4199641" y="289840"/>
                  <a:pt x="4270342" y="435956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Pravokutni trokut 12">
            <a:extLst>
              <a:ext uri="{FF2B5EF4-FFF2-40B4-BE49-F238E27FC236}">
                <a16:creationId xmlns:a16="http://schemas.microsoft.com/office/drawing/2014/main" xmlns="" id="{243E5BCE-6E85-4F84-8304-302B70465BDB}"/>
              </a:ext>
            </a:extLst>
          </p:cNvPr>
          <p:cNvSpPr/>
          <p:nvPr/>
        </p:nvSpPr>
        <p:spPr>
          <a:xfrm>
            <a:off x="1655196" y="3702129"/>
            <a:ext cx="1545798" cy="1468925"/>
          </a:xfrm>
          <a:prstGeom prst="rtTriangl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296BB97F-7A7D-480A-B4C2-0AAFF93CDEF7}"/>
              </a:ext>
            </a:extLst>
          </p:cNvPr>
          <p:cNvSpPr/>
          <p:nvPr/>
        </p:nvSpPr>
        <p:spPr>
          <a:xfrm>
            <a:off x="9374651" y="2821160"/>
            <a:ext cx="904813" cy="8386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78470729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0E55FE0-F7CB-4CD3-859A-E7302298B378}"/>
              </a:ext>
            </a:extLst>
          </p:cNvPr>
          <p:cNvSpPr/>
          <p:nvPr/>
        </p:nvSpPr>
        <p:spPr>
          <a:xfrm>
            <a:off x="794545" y="688563"/>
            <a:ext cx="420166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Pronađi lik koji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pripada nizu.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01E718D2-E61B-4079-ABD3-4CA3C14A2410}"/>
              </a:ext>
            </a:extLst>
          </p:cNvPr>
          <p:cNvSpPr/>
          <p:nvPr/>
        </p:nvSpPr>
        <p:spPr>
          <a:xfrm>
            <a:off x="2222026" y="181120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>
                <a:ln/>
                <a:solidFill>
                  <a:srgbClr val="FF0000"/>
                </a:solidFill>
              </a:rPr>
              <a:t>A</a:t>
            </a:r>
            <a:endParaRPr lang="hr-H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3F6C1201-5B3B-4B2F-93E6-314618299AA3}"/>
              </a:ext>
            </a:extLst>
          </p:cNvPr>
          <p:cNvSpPr/>
          <p:nvPr/>
        </p:nvSpPr>
        <p:spPr>
          <a:xfrm>
            <a:off x="4450672" y="181120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B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786218B0-5A13-4A01-B422-28D53A4C59A5}"/>
              </a:ext>
            </a:extLst>
          </p:cNvPr>
          <p:cNvSpPr/>
          <p:nvPr/>
        </p:nvSpPr>
        <p:spPr>
          <a:xfrm>
            <a:off x="6647259" y="181120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rgbClr val="FF0000"/>
                </a:solidFill>
                <a:effectLst/>
              </a:rPr>
              <a:t>C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1D3E3B16-31C7-49BF-880C-F5D187E91005}"/>
              </a:ext>
            </a:extLst>
          </p:cNvPr>
          <p:cNvSpPr/>
          <p:nvPr/>
        </p:nvSpPr>
        <p:spPr>
          <a:xfrm>
            <a:off x="3880607" y="3738292"/>
            <a:ext cx="1825844" cy="7666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xmlns="" id="{0710515B-4127-420B-B35C-E3668E03C7B3}"/>
              </a:ext>
            </a:extLst>
          </p:cNvPr>
          <p:cNvSpPr/>
          <p:nvPr/>
        </p:nvSpPr>
        <p:spPr>
          <a:xfrm rot="18016909">
            <a:off x="6434699" y="3487835"/>
            <a:ext cx="1216841" cy="1267604"/>
          </a:xfrm>
          <a:prstGeom prst="cloudCallout">
            <a:avLst>
              <a:gd name="adj1" fmla="val -15273"/>
              <a:gd name="adj2" fmla="val 1451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1F1F4841-8BB4-4171-A546-BA3D25A042C0}"/>
              </a:ext>
            </a:extLst>
          </p:cNvPr>
          <p:cNvSpPr/>
          <p:nvPr/>
        </p:nvSpPr>
        <p:spPr>
          <a:xfrm>
            <a:off x="8823007" y="1811205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>
                <a:ln/>
                <a:solidFill>
                  <a:srgbClr val="FF0000"/>
                </a:solidFill>
              </a:rPr>
              <a:t>D</a:t>
            </a:r>
            <a:endParaRPr lang="hr-H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657727E2-72D8-43DD-B27A-2D673F6EF6BD}"/>
              </a:ext>
            </a:extLst>
          </p:cNvPr>
          <p:cNvSpPr/>
          <p:nvPr/>
        </p:nvSpPr>
        <p:spPr>
          <a:xfrm>
            <a:off x="8641772" y="3374863"/>
            <a:ext cx="1067836" cy="102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39E944CF-3160-407A-9C7A-279F9CC75ABF}"/>
              </a:ext>
            </a:extLst>
          </p:cNvPr>
          <p:cNvSpPr/>
          <p:nvPr/>
        </p:nvSpPr>
        <p:spPr>
          <a:xfrm>
            <a:off x="1968748" y="3354747"/>
            <a:ext cx="1172993" cy="14616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C9C6196B-97AB-4886-BBD2-ABF3F9A13EFF}"/>
              </a:ext>
            </a:extLst>
          </p:cNvPr>
          <p:cNvSpPr/>
          <p:nvPr/>
        </p:nvSpPr>
        <p:spPr>
          <a:xfrm>
            <a:off x="6470729" y="1895927"/>
            <a:ext cx="904813" cy="8386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06097160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0E55FE0-F7CB-4CD3-859A-E7302298B378}"/>
              </a:ext>
            </a:extLst>
          </p:cNvPr>
          <p:cNvSpPr/>
          <p:nvPr/>
        </p:nvSpPr>
        <p:spPr>
          <a:xfrm>
            <a:off x="794545" y="688563"/>
            <a:ext cx="9216721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 zovemo prikazane geometrijske likove u prvom redu, a kako u drugom redu?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1D3E3B16-31C7-49BF-880C-F5D187E91005}"/>
              </a:ext>
            </a:extLst>
          </p:cNvPr>
          <p:cNvSpPr/>
          <p:nvPr/>
        </p:nvSpPr>
        <p:spPr>
          <a:xfrm rot="19622208">
            <a:off x="3136056" y="2222362"/>
            <a:ext cx="1828073" cy="76669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657727E2-72D8-43DD-B27A-2D673F6EF6BD}"/>
              </a:ext>
            </a:extLst>
          </p:cNvPr>
          <p:cNvSpPr/>
          <p:nvPr/>
        </p:nvSpPr>
        <p:spPr>
          <a:xfrm>
            <a:off x="5717554" y="1948666"/>
            <a:ext cx="1927584" cy="13140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39E944CF-3160-407A-9C7A-279F9CC75ABF}"/>
              </a:ext>
            </a:extLst>
          </p:cNvPr>
          <p:cNvSpPr/>
          <p:nvPr/>
        </p:nvSpPr>
        <p:spPr>
          <a:xfrm rot="529525">
            <a:off x="1450388" y="1661450"/>
            <a:ext cx="1048993" cy="16820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F5B13440-C90A-49F8-AF0E-99405310EF56}"/>
              </a:ext>
            </a:extLst>
          </p:cNvPr>
          <p:cNvSpPr/>
          <p:nvPr/>
        </p:nvSpPr>
        <p:spPr>
          <a:xfrm rot="20790400">
            <a:off x="1450388" y="4173991"/>
            <a:ext cx="1048993" cy="10225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8DF95798-4462-47FE-9E8B-F694C48545CA}"/>
              </a:ext>
            </a:extLst>
          </p:cNvPr>
          <p:cNvSpPr/>
          <p:nvPr/>
        </p:nvSpPr>
        <p:spPr>
          <a:xfrm>
            <a:off x="3136056" y="4173991"/>
            <a:ext cx="1048993" cy="10225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D7A471A3-41D6-4125-8CBC-FE1519FC3079}"/>
              </a:ext>
            </a:extLst>
          </p:cNvPr>
          <p:cNvSpPr/>
          <p:nvPr/>
        </p:nvSpPr>
        <p:spPr>
          <a:xfrm>
            <a:off x="4821725" y="4173991"/>
            <a:ext cx="1048993" cy="102255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2A6BEA1F-17BE-4BDE-80C3-51E9079A0524}"/>
              </a:ext>
            </a:extLst>
          </p:cNvPr>
          <p:cNvSpPr/>
          <p:nvPr/>
        </p:nvSpPr>
        <p:spPr>
          <a:xfrm rot="2867345">
            <a:off x="6395848" y="4159317"/>
            <a:ext cx="1009369" cy="10225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C1FD61A9-BE7A-433A-9D0F-9E80DF616D18}"/>
              </a:ext>
            </a:extLst>
          </p:cNvPr>
          <p:cNvSpPr/>
          <p:nvPr/>
        </p:nvSpPr>
        <p:spPr>
          <a:xfrm>
            <a:off x="8356165" y="2279088"/>
            <a:ext cx="331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n/>
              </a:rPr>
              <a:t>PRAVOKUTNICI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xmlns="" id="{D54ED32B-FBE9-4067-90E9-7B6A7828AA9E}"/>
              </a:ext>
            </a:extLst>
          </p:cNvPr>
          <p:cNvSpPr/>
          <p:nvPr/>
        </p:nvSpPr>
        <p:spPr>
          <a:xfrm>
            <a:off x="8356165" y="4611774"/>
            <a:ext cx="331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n/>
              </a:rPr>
              <a:t>KVADRATI</a:t>
            </a:r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67803130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et_Mondriaan.jpg">
            <a:extLst>
              <a:ext uri="{FF2B5EF4-FFF2-40B4-BE49-F238E27FC236}">
                <a16:creationId xmlns:a16="http://schemas.microsoft.com/office/drawing/2014/main" xmlns="" id="{4BF04185-3FD9-478D-A350-5B9AA6A9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65" y="796601"/>
            <a:ext cx="4062953" cy="5430420"/>
          </a:xfrm>
          <a:prstGeom prst="rect">
            <a:avLst/>
          </a:prstGeom>
          <a:noFill/>
        </p:spPr>
      </p:pic>
      <p:sp>
        <p:nvSpPr>
          <p:cNvPr id="19" name="Pravokutnik 18">
            <a:extLst>
              <a:ext uri="{FF2B5EF4-FFF2-40B4-BE49-F238E27FC236}">
                <a16:creationId xmlns:a16="http://schemas.microsoft.com/office/drawing/2014/main" xmlns="" id="{88BECF82-C8F9-45C6-A9EE-A344AACDA4FD}"/>
              </a:ext>
            </a:extLst>
          </p:cNvPr>
          <p:cNvSpPr/>
          <p:nvPr/>
        </p:nvSpPr>
        <p:spPr>
          <a:xfrm>
            <a:off x="5394585" y="1299826"/>
            <a:ext cx="60596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6600" b="1" cap="none" spc="0" dirty="0" smtClean="0">
                <a:ln/>
                <a:solidFill>
                  <a:srgbClr val="0000FF"/>
                </a:solidFill>
                <a:effectLst/>
              </a:rPr>
              <a:t>PIET</a:t>
            </a:r>
            <a:r>
              <a:rPr lang="en-US" sz="6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hr-HR" sz="6600" b="1" cap="none" spc="0" dirty="0" smtClean="0">
                <a:ln/>
                <a:solidFill>
                  <a:srgbClr val="0000FF"/>
                </a:solidFill>
                <a:effectLst/>
              </a:rPr>
              <a:t>MONDRIAN</a:t>
            </a:r>
            <a:endParaRPr lang="hr-HR" sz="6600" b="1" cap="none" spc="0" dirty="0">
              <a:ln/>
              <a:solidFill>
                <a:srgbClr val="0000FF"/>
              </a:solidFill>
              <a:effectLst/>
            </a:endParaRP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xmlns="" id="{5BE35A21-3D5E-46B3-A949-FE44CE415431}"/>
              </a:ext>
            </a:extLst>
          </p:cNvPr>
          <p:cNvSpPr/>
          <p:nvPr/>
        </p:nvSpPr>
        <p:spPr>
          <a:xfrm>
            <a:off x="5203828" y="2994680"/>
            <a:ext cx="66268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00FF"/>
                </a:solidFill>
              </a:rPr>
              <a:t>Piet </a:t>
            </a:r>
            <a:r>
              <a:rPr lang="hr-HR" sz="2800" dirty="0" smtClean="0">
                <a:solidFill>
                  <a:srgbClr val="0000FF"/>
                </a:solidFill>
              </a:rPr>
              <a:t>Mondrian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hr-HR" sz="2800" dirty="0" smtClean="0"/>
              <a:t>(1872</a:t>
            </a:r>
            <a:r>
              <a:rPr lang="hr-HR" sz="2800" dirty="0"/>
              <a:t>. </a:t>
            </a:r>
            <a:r>
              <a:rPr lang="hr-HR" sz="2800" dirty="0" smtClean="0"/>
              <a:t>– 1944</a:t>
            </a:r>
            <a:r>
              <a:rPr lang="en-US" sz="2800" dirty="0" smtClean="0"/>
              <a:t>.</a:t>
            </a:r>
            <a:r>
              <a:rPr lang="hr-HR" sz="2800" dirty="0" smtClean="0"/>
              <a:t>) </a:t>
            </a:r>
            <a:r>
              <a:rPr lang="hr-HR" sz="2800" dirty="0"/>
              <a:t>bio je nizozemski slikar.</a:t>
            </a:r>
          </a:p>
          <a:p>
            <a:endParaRPr lang="hr-HR" sz="1600" dirty="0"/>
          </a:p>
          <a:p>
            <a:r>
              <a:rPr lang="hr-HR" sz="2800" dirty="0"/>
              <a:t>Poznat je po slikama koje su crnim crtama podijeljene na nekoliko žutih, plavih i crvenih ploha na bijeloj podlozi.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4927174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E298681-1E1C-4E98-AB88-4D08972D491B}"/>
              </a:ext>
            </a:extLst>
          </p:cNvPr>
          <p:cNvSpPr/>
          <p:nvPr/>
        </p:nvSpPr>
        <p:spPr>
          <a:xfrm>
            <a:off x="7088957" y="2656585"/>
            <a:ext cx="4430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U početku je slikao pejzaže s motivima vjetrenjača, mlinova, polja i rijeka.  </a:t>
            </a:r>
          </a:p>
        </p:txBody>
      </p:sp>
      <p:pic>
        <p:nvPicPr>
          <p:cNvPr id="6" name="Picture 2" descr="Mondriaan_Molen_bij_zonlichtmLIN NA SUNCU MLIN wINKEL 1908.jpg">
            <a:extLst>
              <a:ext uri="{FF2B5EF4-FFF2-40B4-BE49-F238E27FC236}">
                <a16:creationId xmlns:a16="http://schemas.microsoft.com/office/drawing/2014/main" xmlns="" id="{F9D179CD-83C1-484A-8FEB-F197F190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617" y="571922"/>
            <a:ext cx="4223366" cy="555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9687568B-9E6A-47E8-9BC9-EC1C111D5548}"/>
              </a:ext>
            </a:extLst>
          </p:cNvPr>
          <p:cNvSpPr txBox="1"/>
          <p:nvPr/>
        </p:nvSpPr>
        <p:spPr>
          <a:xfrm>
            <a:off x="2999042" y="6126244"/>
            <a:ext cx="214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Mlin na suncu</a:t>
            </a:r>
            <a:r>
              <a:rPr lang="hr-HR" dirty="0"/>
              <a:t>, 1908.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29569948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ray_Tree_1911.jpg">
            <a:extLst>
              <a:ext uri="{FF2B5EF4-FFF2-40B4-BE49-F238E27FC236}">
                <a16:creationId xmlns:a16="http://schemas.microsoft.com/office/drawing/2014/main" xmlns="" id="{FDA9771E-B85F-49E0-9414-7AFB9CD6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813" y="1108200"/>
            <a:ext cx="5397411" cy="391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C7083C1B-52BA-448D-BEA0-5EACBE7DF943}"/>
              </a:ext>
            </a:extLst>
          </p:cNvPr>
          <p:cNvSpPr txBox="1"/>
          <p:nvPr/>
        </p:nvSpPr>
        <p:spPr>
          <a:xfrm>
            <a:off x="8320061" y="5163650"/>
            <a:ext cx="209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Sivo stablo</a:t>
            </a:r>
            <a:r>
              <a:rPr lang="hr-HR" dirty="0"/>
              <a:t>,  1911.</a:t>
            </a:r>
          </a:p>
        </p:txBody>
      </p:sp>
      <p:pic>
        <p:nvPicPr>
          <p:cNvPr id="10" name="Picture 2" descr="The Red Tree, 1908 by Piet Mondrian">
            <a:extLst>
              <a:ext uri="{FF2B5EF4-FFF2-40B4-BE49-F238E27FC236}">
                <a16:creationId xmlns:a16="http://schemas.microsoft.com/office/drawing/2014/main" xmlns="" id="{C31A9988-0EC0-41E7-9897-913B8A9A6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76" y="1108200"/>
            <a:ext cx="5683148" cy="391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DF3457-449F-4B32-A3F1-D9B00932CCAB}"/>
              </a:ext>
            </a:extLst>
          </p:cNvPr>
          <p:cNvSpPr txBox="1"/>
          <p:nvPr/>
        </p:nvSpPr>
        <p:spPr>
          <a:xfrm>
            <a:off x="2230071" y="5163650"/>
            <a:ext cx="231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Crveno stablo</a:t>
            </a:r>
            <a:r>
              <a:rPr lang="hr-HR" dirty="0"/>
              <a:t>,  1908.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21142322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269</Words>
  <Application>Microsoft Office PowerPoint</Application>
  <PresentationFormat>Custom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Igramo se pravokutnicima i kvadratima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Igramo se pravokutnicima i kvadratima</dc:title>
  <dc:creator>LIDIJA KRIŽANIĆ</dc:creator>
  <cp:lastModifiedBy>ekeskic</cp:lastModifiedBy>
  <cp:revision>15</cp:revision>
  <dcterms:created xsi:type="dcterms:W3CDTF">2019-02-19T21:11:26Z</dcterms:created>
  <dcterms:modified xsi:type="dcterms:W3CDTF">2019-07-26T09:06:02Z</dcterms:modified>
</cp:coreProperties>
</file>