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0" r:id="rId4"/>
    <p:sldId id="261" r:id="rId5"/>
    <p:sldId id="262" r:id="rId6"/>
    <p:sldId id="259" r:id="rId7"/>
    <p:sldId id="258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66FF33"/>
    <a:srgbClr val="FFFF99"/>
    <a:srgbClr val="0000FF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-114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74EF1-A47C-4411-B0B0-A74DA1E7D856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857C9-87B8-4B3B-9DC7-E4B0A1D1A71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73836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0343889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8665233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36066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0769591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6997935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35720543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18920002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40783150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13312897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9003599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34365931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FE484-81F9-4E49-AD77-958C161043D5}" type="datetimeFigureOut">
              <a:rPr lang="hr-HR" smtClean="0"/>
              <a:pPr/>
              <a:t>26.7.2019.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71BFF-B734-4480-B1F7-C99351E98C6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3963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4CD195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www.remix3d.com/details/G009SX4CD195" TargetMode="External"/><Relationship Id="rId7" Type="http://schemas.openxmlformats.org/officeDocument/2006/relationships/hyperlink" Target="https://www.remix3d.com/details/G009SX0N0T27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microsoft.com/office/2017/06/relationships/model3d" Target="../media/model3d2.glb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.png"/><Relationship Id="rId18" Type="http://schemas.openxmlformats.org/officeDocument/2006/relationships/image" Target="../media/image2.png"/><Relationship Id="rId3" Type="http://schemas.openxmlformats.org/officeDocument/2006/relationships/hyperlink" Target="https://www.remix3d.com/details/G009SX4CD195" TargetMode="External"/><Relationship Id="rId7" Type="http://schemas.openxmlformats.org/officeDocument/2006/relationships/hyperlink" Target="https://www.remix3d.com/details/G009SX0N0Q2M" TargetMode="External"/><Relationship Id="rId12" Type="http://schemas.openxmlformats.org/officeDocument/2006/relationships/image" Target="../media/image71.png"/><Relationship Id="rId17" Type="http://schemas.openxmlformats.org/officeDocument/2006/relationships/image" Target="../media/image8.png"/><Relationship Id="rId2" Type="http://schemas.microsoft.com/office/2017/06/relationships/model3d" Target="../media/model3d1.glb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11" Type="http://schemas.openxmlformats.org/officeDocument/2006/relationships/hyperlink" Target="https://www.remix3d.com/details/G009SWS6CRM9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s://www.remix3d.com/details/G009SX0N0T27" TargetMode="External"/><Relationship Id="rId10" Type="http://schemas.microsoft.com/office/2017/06/relationships/model3d" Target="../media/model3d4.glb"/><Relationship Id="rId4" Type="http://schemas.openxmlformats.org/officeDocument/2006/relationships/image" Target="../media/image51.png"/><Relationship Id="rId9" Type="http://schemas.openxmlformats.org/officeDocument/2006/relationships/image" Target="../media/image6.png"/><Relationship Id="rId14" Type="http://schemas.microsoft.com/office/2017/06/relationships/model3d" Target="../media/model3d2.glb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hyperlink" Target="https://www.remix3d.com/details/G009SX4CD195" TargetMode="External"/><Relationship Id="rId7" Type="http://schemas.openxmlformats.org/officeDocument/2006/relationships/hyperlink" Target="https://www.remix3d.com/details/G009SX0N0Q2M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91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9a5cd78b573d4eb0af7641ece51bdfd8" TargetMode="External"/><Relationship Id="rId2" Type="http://schemas.microsoft.com/office/2017/06/relationships/model3d" Target="../media/model3d5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57838" y="1151768"/>
            <a:ext cx="9476322" cy="2387600"/>
          </a:xfrm>
        </p:spPr>
        <p:txBody>
          <a:bodyPr>
            <a:normAutofit fontScale="90000"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Jesenska haljina zelenog lista</a:t>
            </a:r>
            <a:b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3D model 2" descr="Ivy Leaf">
                <a:extLst>
                  <a:ext uri="{FF2B5EF4-FFF2-40B4-BE49-F238E27FC236}">
                    <a16:creationId xmlns:a16="http://schemas.microsoft.com/office/drawing/2014/main" id="{D736FA8D-F1C7-4847-A970-817199FDCA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7369060"/>
                  </p:ext>
                </p:extLst>
              </p:nvPr>
            </p:nvGraphicFramePr>
            <p:xfrm>
              <a:off x="4986955" y="3221595"/>
              <a:ext cx="2218087" cy="248463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218087" cy="248463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636406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2048" d="1000000"/>
                    <am3d:preTrans dx="-88396" dy="-18061656" dz="573881"/>
                    <am3d:scale>
                      <am3d:sx n="1000000" d="1000000"/>
                      <am3d:sy n="1000000" d="1000000"/>
                      <am3d:sz n="1000000" d="1000000"/>
                    </am3d:scale>
                    <am3d:rot ax="-669725" ay="-1646490" az="311742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33794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Ivy Leaf">
                <a:extLst>
                  <a:ext uri="{FF2B5EF4-FFF2-40B4-BE49-F238E27FC236}">
                    <a16:creationId xmlns:a16="http://schemas.microsoft.com/office/drawing/2014/main" xmlns="" id="{D736FA8D-F1C7-4847-A970-817199FDCA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986955" y="3221595"/>
                <a:ext cx="2218087" cy="2484637"/>
              </a:xfrm>
              <a:prstGeom prst="rect">
                <a:avLst/>
              </a:prstGeom>
              <a:noFill/>
            </p:spPr>
          </p:pic>
        </mc:Fallback>
      </mc:AlternateContent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36644" y="0"/>
            <a:ext cx="855356" cy="984738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r"/>
          </a:blipFill>
        </p:spPr>
      </p:pic>
    </p:spTree>
    <p:extLst>
      <p:ext uri="{BB962C8B-B14F-4D97-AF65-F5344CB8AC3E}">
        <p14:creationId xmlns:p14="http://schemas.microsoft.com/office/powerpoint/2010/main" xmlns="" val="28586049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AD018A66-A4CF-4996-B51A-B1C28E55D658}"/>
              </a:ext>
            </a:extLst>
          </p:cNvPr>
          <p:cNvSpPr/>
          <p:nvPr/>
        </p:nvSpPr>
        <p:spPr>
          <a:xfrm>
            <a:off x="4138367" y="1383302"/>
            <a:ext cx="74566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Jednom davno postojao je jedan veliki, lijepi list.</a:t>
            </a:r>
          </a:p>
          <a:p>
            <a:endParaRPr lang="hr-HR" sz="2800" dirty="0"/>
          </a:p>
          <a:p>
            <a:r>
              <a:rPr lang="hr-HR" sz="2800" dirty="0"/>
              <a:t>Jedva je čekao jesen jer je čuo od borova, jela i </a:t>
            </a:r>
            <a:r>
              <a:rPr lang="hr-HR" sz="2800" dirty="0" err="1"/>
              <a:t>smreki</a:t>
            </a:r>
            <a:r>
              <a:rPr lang="hr-HR" sz="2800" dirty="0"/>
              <a:t> da će ujesen njegova haljina postati šarena i da će jednoličnu zelenu boju zamijeniti najljepše boje jeseni. </a:t>
            </a:r>
          </a:p>
          <a:p>
            <a:endParaRPr lang="hr-HR" sz="2800" dirty="0"/>
          </a:p>
          <a:p>
            <a:r>
              <a:rPr lang="hr-HR" sz="2800" dirty="0"/>
              <a:t>List im je vjerovao i jedva je čekao da se dani skrate i da se to čudo već jednom počne događati.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xmlns="" id="{36B9BED9-DFB0-42F2-A792-EFD2B2D0F2A1}"/>
              </a:ext>
            </a:extLst>
          </p:cNvPr>
          <p:cNvGrpSpPr/>
          <p:nvPr/>
        </p:nvGrpSpPr>
        <p:grpSpPr>
          <a:xfrm>
            <a:off x="325881" y="739330"/>
            <a:ext cx="3322293" cy="4075890"/>
            <a:chOff x="396021" y="967218"/>
            <a:chExt cx="3688170" cy="4376342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4" name="3D model 3" descr="Ivy Leaf">
                  <a:extLst>
                    <a:ext uri="{FF2B5EF4-FFF2-40B4-BE49-F238E27FC236}">
                      <a16:creationId xmlns:a16="http://schemas.microsoft.com/office/drawing/2014/main" id="{1D3490AF-D1A6-4F2E-AC11-227A600A26A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73779236"/>
                    </p:ext>
                  </p:extLst>
                </p:nvPr>
              </p:nvGraphicFramePr>
              <p:xfrm>
                <a:off x="396021" y="967218"/>
                <a:ext cx="3688170" cy="4376342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3688170" cy="4376342"/>
                      </a:xfrm>
                      <a:prstGeom prst="rect">
                        <a:avLst/>
                      </a:prstGeom>
                      <a:noFill/>
                    </am3d:spPr>
                    <am3d:camera>
                      <am3d:pos x="0" y="0" z="6364066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92048" d="1000000"/>
                      <am3d:preTrans dx="-88396" dy="-18061656" dz="57388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39907" ay="-2126397" az="-433473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551132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3D model 3" descr="Ivy Leaf">
                  <a:extLst>
                    <a:ext uri="{FF2B5EF4-FFF2-40B4-BE49-F238E27FC236}">
                      <a16:creationId xmlns:a16="http://schemas.microsoft.com/office/drawing/2014/main" xmlns="" xmlns:am3d="http://schemas.microsoft.com/office/drawing/2017/model3d" id="{1D3490AF-D1A6-4F2E-AC11-227A600A26A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325881" y="739330"/>
                  <a:ext cx="3322293" cy="4075890"/>
                </a:xfrm>
                <a:prstGeom prst="rect">
                  <a:avLst/>
                </a:prstGeom>
                <a:noFill/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6" name="3D model 5" descr="Eyes - Surprise">
                  <a:extLst>
                    <a:ext uri="{FF2B5EF4-FFF2-40B4-BE49-F238E27FC236}">
                      <a16:creationId xmlns:a16="http://schemas.microsoft.com/office/drawing/2014/main" id="{D5B71D0A-D5F5-43D9-906D-2AC383C8CF9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46926265"/>
                    </p:ext>
                  </p:extLst>
                </p:nvPr>
              </p:nvGraphicFramePr>
              <p:xfrm rot="620539">
                <a:off x="1226146" y="2698146"/>
                <a:ext cx="1944200" cy="1141195"/>
              </p:xfrm>
              <a:graphic>
                <a:graphicData uri="http://schemas.microsoft.com/office/drawing/2017/model3d">
                  <am3d:model3d r:embed="rId6">
                    <am3d:spPr>
                      <a:xfrm rot="620539">
                        <a:off x="0" y="0"/>
                        <a:ext cx="1944200" cy="1141195"/>
                      </a:xfrm>
                      <a:prstGeom prst="rect">
                        <a:avLst/>
                      </a:prstGeom>
                    </am3d:spPr>
                    <am3d:camera>
                      <am3d:pos x="0" y="0" z="54589948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638394" d="1000000"/>
                      <am3d:preTrans dx="-82030" dy="-110215693" dz="-25245148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attrSrcUrl r:id="rId7"/>
                    <am3d:raster rName="Office3DRenderer" rVer="16.0.8326">
                      <am3d:blip r:embed="rId8"/>
                    </am3d:raster>
                    <am3d:objViewport viewportSz="221939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5" descr="Eyes - Surprise">
                  <a:extLst>
                    <a:ext uri="{FF2B5EF4-FFF2-40B4-BE49-F238E27FC236}">
                      <a16:creationId xmlns:a16="http://schemas.microsoft.com/office/drawing/2014/main" xmlns="" xmlns:am3d="http://schemas.microsoft.com/office/drawing/2017/model3d" id="{D5B71D0A-D5F5-43D9-906D-2AC383C8CF9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 rot="620539">
                  <a:off x="1073655" y="2351423"/>
                  <a:ext cx="1751330" cy="106284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 descr="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336644" y="0"/>
            <a:ext cx="855356" cy="984738"/>
          </a:xfrm>
          <a:prstGeom prst="rect">
            <a:avLst/>
          </a:prstGeom>
          <a:blipFill dpi="0" rotWithShape="1">
            <a:blip r:embed="rId10" cstate="print"/>
            <a:srcRect/>
            <a:tile tx="0" ty="0" sx="100000" sy="100000" flip="none" algn="tr"/>
          </a:blipFill>
        </p:spPr>
      </p:pic>
    </p:spTree>
    <p:extLst>
      <p:ext uri="{BB962C8B-B14F-4D97-AF65-F5344CB8AC3E}">
        <p14:creationId xmlns:p14="http://schemas.microsoft.com/office/powerpoint/2010/main" xmlns="" val="4993522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AD018A66-A4CF-4996-B51A-B1C28E55D658}"/>
              </a:ext>
            </a:extLst>
          </p:cNvPr>
          <p:cNvSpPr/>
          <p:nvPr/>
        </p:nvSpPr>
        <p:spPr>
          <a:xfrm>
            <a:off x="914400" y="995730"/>
            <a:ext cx="81824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Tako je bio sretan kad je vidio da je njegov susjed u zajedničkoj krošnji odjednom počeo malo žutjeti. </a:t>
            </a:r>
          </a:p>
          <a:p>
            <a:endParaRPr lang="hr-HR" sz="2800" dirty="0"/>
          </a:p>
          <a:p>
            <a:r>
              <a:rPr lang="hr-HR" sz="2800" dirty="0"/>
              <a:t>Malo, pomalo i drugi listovi su počeli dobivati crvene, žute, narančaste mrlje koje su se tako lijepo nadopunjavale i izmjenjivale. Samo, sad se već počeo i brinuti. </a:t>
            </a:r>
          </a:p>
          <a:p>
            <a:endParaRPr lang="hr-HR" sz="2800" dirty="0"/>
          </a:p>
          <a:p>
            <a:r>
              <a:rPr lang="hr-HR" sz="2800" dirty="0"/>
              <a:t>Svima se to događalo, osim njemu. Bio je vrlo tužan i nesretan. Možda se baš on od svih najviše radovao jesenskoj haljini, a samo je on ostao zelen.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7EB4AB95-B296-4758-8721-83421CA15E84}"/>
              </a:ext>
            </a:extLst>
          </p:cNvPr>
          <p:cNvGrpSpPr/>
          <p:nvPr/>
        </p:nvGrpSpPr>
        <p:grpSpPr>
          <a:xfrm>
            <a:off x="8972007" y="2814705"/>
            <a:ext cx="2966121" cy="3251324"/>
            <a:chOff x="350775" y="1196516"/>
            <a:chExt cx="3335599" cy="3385672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4" name="3D model 3" descr="Ivy Leaf">
                  <a:extLst>
                    <a:ext uri="{FF2B5EF4-FFF2-40B4-BE49-F238E27FC236}">
                      <a16:creationId xmlns:a16="http://schemas.microsoft.com/office/drawing/2014/main" id="{1D3490AF-D1A6-4F2E-AC11-227A600A26A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3651999"/>
                    </p:ext>
                  </p:extLst>
                </p:nvPr>
              </p:nvGraphicFramePr>
              <p:xfrm>
                <a:off x="350775" y="1196516"/>
                <a:ext cx="3335599" cy="3385672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3335599" cy="3385672"/>
                      </a:xfrm>
                      <a:prstGeom prst="rect">
                        <a:avLst/>
                      </a:prstGeom>
                      <a:noFill/>
                    </am3d:spPr>
                    <am3d:camera>
                      <am3d:pos x="0" y="0" z="6364066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92048" d="1000000"/>
                      <am3d:preTrans dx="-88396" dy="-18061656" dz="57388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07507" ay="-1263091" az="-257308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45062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3D model 3" descr="Ivy Leaf">
                  <a:extLst>
                    <a:ext uri="{FF2B5EF4-FFF2-40B4-BE49-F238E27FC236}">
                      <a16:creationId xmlns:a16="http://schemas.microsoft.com/office/drawing/2014/main" xmlns="" xmlns:am3d="http://schemas.microsoft.com/office/drawing/2017/model3d" id="{1D3490AF-D1A6-4F2E-AC11-227A600A26A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8972007" y="2814705"/>
                  <a:ext cx="2966121" cy="3251324"/>
                </a:xfrm>
                <a:prstGeom prst="rect">
                  <a:avLst/>
                </a:prstGeom>
                <a:noFill/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2" name="3D model 1" descr="Eyes - Sadness">
                  <a:extLst>
                    <a:ext uri="{FF2B5EF4-FFF2-40B4-BE49-F238E27FC236}">
                      <a16:creationId xmlns:a16="http://schemas.microsoft.com/office/drawing/2014/main" id="{C1C93403-DBDD-4985-A23B-DC3A14F6B73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56112177"/>
                    </p:ext>
                  </p:extLst>
                </p:nvPr>
              </p:nvGraphicFramePr>
              <p:xfrm rot="195263">
                <a:off x="1071431" y="2731337"/>
                <a:ext cx="1894288" cy="674200"/>
              </p:xfrm>
              <a:graphic>
                <a:graphicData uri="http://schemas.microsoft.com/office/drawing/2017/model3d">
                  <am3d:model3d r:embed="rId6">
                    <am3d:spPr>
                      <a:xfrm rot="195263">
                        <a:off x="0" y="0"/>
                        <a:ext cx="1894288" cy="674200"/>
                      </a:xfrm>
                      <a:prstGeom prst="rect">
                        <a:avLst/>
                      </a:prstGeom>
                    </am3d:spPr>
                    <am3d:camera>
                      <am3d:pos x="0" y="0" z="5038852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406477" d="1000000"/>
                      <am3d:preTrans dx="0" dy="-95742716" dz="-2382218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attrSrcUrl r:id="rId7"/>
                    <am3d:raster rName="Office3DRenderer" rVer="16.0.8326">
                      <am3d:blip r:embed="rId8"/>
                    </am3d:raster>
                    <am3d:objViewport viewportSz="19037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" name="3D model 1" descr="Eyes - Sadness">
                  <a:extLst>
                    <a:ext uri="{FF2B5EF4-FFF2-40B4-BE49-F238E27FC236}">
                      <a16:creationId xmlns:a16="http://schemas.microsoft.com/office/drawing/2014/main" xmlns="" xmlns:am3d="http://schemas.microsoft.com/office/drawing/2017/model3d" id="{C1C93403-DBDD-4985-A23B-DC3A14F6B73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 rot="195263">
                  <a:off x="9612837" y="4288623"/>
                  <a:ext cx="1684461" cy="64744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3D model 5" descr="Orange Fall Leaves">
                <a:extLst>
                  <a:ext uri="{FF2B5EF4-FFF2-40B4-BE49-F238E27FC236}">
                    <a16:creationId xmlns:a16="http://schemas.microsoft.com/office/drawing/2014/main" id="{C4E7462B-B28F-40BB-8D63-2D31DEDB7F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8997108"/>
                  </p:ext>
                </p:extLst>
              </p:nvPr>
            </p:nvGraphicFramePr>
            <p:xfrm>
              <a:off x="9051867" y="1230624"/>
              <a:ext cx="1656332" cy="2559578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56332" cy="2559578"/>
                    </a:xfrm>
                    <a:prstGeom prst="rect">
                      <a:avLst/>
                    </a:prstGeom>
                  </am3d:spPr>
                  <am3d:camera>
                    <am3d:pos x="0" y="0" z="6202649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425793" d="1000000"/>
                    <am3d:preTrans dx="-4063056" dy="-18000000" dz="128493"/>
                    <am3d:scale>
                      <am3d:sx n="1000000" d="1000000"/>
                      <am3d:sy n="1000000" d="1000000"/>
                      <am3d:sz n="1000000" d="1000000"/>
                    </am3d:scale>
                    <am3d:rot ax="1386941" ay="2880664" az="1037512"/>
                    <am3d:postTrans dx="0" dy="0" dz="0"/>
                  </am3d:trans>
                  <am3d:attrSrcUrl r:id="rId11"/>
                  <am3d:raster rName="Office3DRenderer" rVer="16.0.8326">
                    <am3d:blip r:embed="rId12"/>
                  </am3d:raster>
                  <am3d:objViewport viewportSz="33888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Orange Fall Leaves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C4E7462B-B28F-40BB-8D63-2D31DEDB7F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051867" y="1230624"/>
                <a:ext cx="1656332" cy="25595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Eyes - Surprise">
                <a:extLst>
                  <a:ext uri="{FF2B5EF4-FFF2-40B4-BE49-F238E27FC236}">
                    <a16:creationId xmlns:a16="http://schemas.microsoft.com/office/drawing/2014/main" id="{D9066972-9D0F-4E91-A2D6-7450E7629AC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6966731"/>
                  </p:ext>
                </p:extLst>
              </p:nvPr>
            </p:nvGraphicFramePr>
            <p:xfrm rot="269962">
              <a:off x="9642258" y="3668263"/>
              <a:ext cx="1694793" cy="1250547"/>
            </p:xfrm>
            <a:graphic>
              <a:graphicData uri="http://schemas.microsoft.com/office/drawing/2017/model3d">
                <am3d:model3d r:embed="rId14">
                  <am3d:spPr>
                    <a:xfrm rot="269962">
                      <a:off x="0" y="0"/>
                      <a:ext cx="1694793" cy="1250547"/>
                    </a:xfrm>
                    <a:prstGeom prst="rect">
                      <a:avLst/>
                    </a:prstGeom>
                  </am3d:spPr>
                  <am3d:camera>
                    <am3d:pos x="0" y="0" z="545899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38394" d="1000000"/>
                    <am3d:preTrans dx="-82030" dy="-110215693" dz="-2524514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attrSrcUrl r:id="rId15"/>
                  <am3d:raster rName="Office3DRenderer" rVer="16.0.8326">
                    <am3d:blip r:embed="rId16"/>
                  </am3d:raster>
                  <am3d:objViewport viewportSz="21477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Eyes - Surprise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D9066972-9D0F-4E91-A2D6-7450E7629A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 rot="269962">
                <a:off x="9642258" y="3668263"/>
                <a:ext cx="1694793" cy="125054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28378E25-A33E-4935-ABA4-6B68DB0BF8AE}"/>
              </a:ext>
            </a:extLst>
          </p:cNvPr>
          <p:cNvSpPr/>
          <p:nvPr/>
        </p:nvSpPr>
        <p:spPr>
          <a:xfrm rot="1527076">
            <a:off x="10597553" y="2669543"/>
            <a:ext cx="89658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?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336644" y="0"/>
            <a:ext cx="855356" cy="984738"/>
          </a:xfrm>
          <a:prstGeom prst="rect">
            <a:avLst/>
          </a:prstGeom>
          <a:blipFill dpi="0" rotWithShape="1">
            <a:blip r:embed="rId18" cstate="print"/>
            <a:srcRect/>
            <a:tile tx="0" ty="0" sx="100000" sy="100000" flip="none" algn="tr"/>
          </a:blipFill>
        </p:spPr>
      </p:pic>
    </p:spTree>
    <p:extLst>
      <p:ext uri="{BB962C8B-B14F-4D97-AF65-F5344CB8AC3E}">
        <p14:creationId xmlns:p14="http://schemas.microsoft.com/office/powerpoint/2010/main" xmlns="" val="36705846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AD018A66-A4CF-4996-B51A-B1C28E55D658}"/>
              </a:ext>
            </a:extLst>
          </p:cNvPr>
          <p:cNvSpPr/>
          <p:nvPr/>
        </p:nvSpPr>
        <p:spPr>
          <a:xfrm>
            <a:off x="869401" y="901462"/>
            <a:ext cx="81824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Za njegovu tugu saznala je </a:t>
            </a:r>
            <a:r>
              <a:rPr lang="hr-HR" sz="2800" b="1" dirty="0"/>
              <a:t>Jesen</a:t>
            </a:r>
            <a:r>
              <a:rPr lang="hr-HR" sz="2800" dirty="0"/>
              <a:t> i odlučila mu pomoći. </a:t>
            </a:r>
          </a:p>
          <a:p>
            <a:endParaRPr lang="hr-HR" sz="2800" dirty="0"/>
          </a:p>
          <a:p>
            <a:r>
              <a:rPr lang="hr-HR" sz="2800" dirty="0"/>
              <a:t>Pozvala je </a:t>
            </a:r>
            <a:r>
              <a:rPr lang="hr-HR" sz="2800" dirty="0">
                <a:solidFill>
                  <a:srgbClr val="FFC000"/>
                </a:solidFill>
              </a:rPr>
              <a:t>Žutu</a:t>
            </a:r>
            <a:r>
              <a:rPr lang="hr-HR" sz="2800" dirty="0"/>
              <a:t>, </a:t>
            </a:r>
            <a:r>
              <a:rPr lang="hr-HR" sz="2800" dirty="0">
                <a:solidFill>
                  <a:srgbClr val="FF3300"/>
                </a:solidFill>
              </a:rPr>
              <a:t>Narančastu</a:t>
            </a:r>
            <a:r>
              <a:rPr lang="hr-HR" sz="2800" dirty="0"/>
              <a:t> i </a:t>
            </a:r>
            <a:r>
              <a:rPr lang="hr-HR" sz="2800" dirty="0">
                <a:solidFill>
                  <a:srgbClr val="FF0000"/>
                </a:solidFill>
              </a:rPr>
              <a:t>Crvenu</a:t>
            </a:r>
            <a:r>
              <a:rPr lang="hr-HR" sz="2800" dirty="0"/>
              <a:t> boju i zamolila ih da daju sve od sebe i nježno, s puno pažnje oboje zadnji zeleni list. </a:t>
            </a:r>
          </a:p>
          <a:p>
            <a:endParaRPr lang="hr-HR" sz="2800" dirty="0"/>
          </a:p>
          <a:p>
            <a:r>
              <a:rPr lang="hr-HR" sz="2800" dirty="0"/>
              <a:t>Boje su to, naravno s veseljem i učinile. </a:t>
            </a:r>
          </a:p>
          <a:p>
            <a:endParaRPr lang="hr-HR" sz="2800" dirty="0"/>
          </a:p>
          <a:p>
            <a:r>
              <a:rPr lang="hr-HR" sz="2800" dirty="0"/>
              <a:t>Zaplesale su svoj zadnji ples te jeseni i vrteći se, vijugajući i lagano poskakujući ostavile su svoje tragove na našem tužnom i zabrinutom listu. 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7EB4AB95-B296-4758-8721-83421CA15E84}"/>
              </a:ext>
            </a:extLst>
          </p:cNvPr>
          <p:cNvGrpSpPr/>
          <p:nvPr/>
        </p:nvGrpSpPr>
        <p:grpSpPr>
          <a:xfrm>
            <a:off x="9051867" y="1677969"/>
            <a:ext cx="2609090" cy="3544480"/>
            <a:chOff x="491187" y="1076970"/>
            <a:chExt cx="3054776" cy="3624765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4" name="3D model 3" descr="Ivy Leaf">
                  <a:extLst>
                    <a:ext uri="{FF2B5EF4-FFF2-40B4-BE49-F238E27FC236}">
                      <a16:creationId xmlns:a16="http://schemas.microsoft.com/office/drawing/2014/main" id="{1D3490AF-D1A6-4F2E-AC11-227A600A26A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30007434"/>
                    </p:ext>
                  </p:extLst>
                </p:nvPr>
              </p:nvGraphicFramePr>
              <p:xfrm>
                <a:off x="491187" y="1076970"/>
                <a:ext cx="3054776" cy="3624765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3054776" cy="3624765"/>
                      </a:xfrm>
                      <a:prstGeom prst="rect">
                        <a:avLst/>
                      </a:prstGeom>
                      <a:noFill/>
                    </am3d:spPr>
                    <am3d:camera>
                      <am3d:pos x="0" y="0" z="6364066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92048" d="1000000"/>
                      <am3d:preTrans dx="-88396" dy="-18061656" dz="57388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739907" ay="-2126397" az="-433473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416887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3D model 3" descr="Ivy Leaf">
                  <a:extLst>
                    <a:ext uri="{FF2B5EF4-FFF2-40B4-BE49-F238E27FC236}">
                      <a16:creationId xmlns:a16="http://schemas.microsoft.com/office/drawing/2014/main" xmlns="" xmlns:am3d="http://schemas.microsoft.com/office/drawing/2017/model3d" id="{1D3490AF-D1A6-4F2E-AC11-227A600A26A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9209987" y="1706251"/>
                  <a:ext cx="1838227" cy="2780908"/>
                </a:xfrm>
                <a:prstGeom prst="rect">
                  <a:avLst/>
                </a:prstGeom>
                <a:noFill/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2" name="3D model 1" descr="Eyes - Sadness">
                  <a:extLst>
                    <a:ext uri="{FF2B5EF4-FFF2-40B4-BE49-F238E27FC236}">
                      <a16:creationId xmlns:a16="http://schemas.microsoft.com/office/drawing/2014/main" id="{C1C93403-DBDD-4985-A23B-DC3A14F6B73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42816976"/>
                    </p:ext>
                  </p:extLst>
                </p:nvPr>
              </p:nvGraphicFramePr>
              <p:xfrm rot="195263">
                <a:off x="1071431" y="2716290"/>
                <a:ext cx="1894287" cy="674200"/>
              </p:xfrm>
              <a:graphic>
                <a:graphicData uri="http://schemas.microsoft.com/office/drawing/2017/model3d">
                  <am3d:model3d r:embed="rId6">
                    <am3d:spPr>
                      <a:xfrm rot="195263">
                        <a:off x="0" y="0"/>
                        <a:ext cx="1894287" cy="674200"/>
                      </a:xfrm>
                      <a:prstGeom prst="rect">
                        <a:avLst/>
                      </a:prstGeom>
                    </am3d:spPr>
                    <am3d:camera>
                      <am3d:pos x="0" y="0" z="5038852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406477" d="1000000"/>
                      <am3d:preTrans dx="0" dy="-95742716" dz="-2382218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/>
                      <am3d:postTrans dx="0" dy="0" dz="0"/>
                    </am3d:trans>
                    <am3d:attrSrcUrl r:id="rId7"/>
                    <am3d:raster rName="Office3DRenderer" rVer="16.0.8326">
                      <am3d:blip r:embed="rId8"/>
                    </am3d:raster>
                    <am3d:objViewport viewportSz="175274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" name="3D model 1" descr="Eyes - Sadness">
                  <a:extLst>
                    <a:ext uri="{FF2B5EF4-FFF2-40B4-BE49-F238E27FC236}">
                      <a16:creationId xmlns:a16="http://schemas.microsoft.com/office/drawing/2014/main" xmlns="" xmlns:am3d="http://schemas.microsoft.com/office/drawing/2017/model3d" id="{C1C93403-DBDD-4985-A23B-DC3A14F6B73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 rot="195263">
                  <a:off x="9547455" y="3280980"/>
                  <a:ext cx="1617914" cy="65926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336644" y="0"/>
            <a:ext cx="855356" cy="984738"/>
          </a:xfrm>
          <a:prstGeom prst="rect">
            <a:avLst/>
          </a:prstGeom>
          <a:blipFill dpi="0" rotWithShape="1">
            <a:blip r:embed="rId10" cstate="print"/>
            <a:srcRect/>
            <a:tile tx="0" ty="0" sx="100000" sy="100000" flip="none" algn="tr"/>
          </a:blipFill>
        </p:spPr>
      </p:pic>
    </p:spTree>
    <p:extLst>
      <p:ext uri="{BB962C8B-B14F-4D97-AF65-F5344CB8AC3E}">
        <p14:creationId xmlns:p14="http://schemas.microsoft.com/office/powerpoint/2010/main" xmlns="" val="40377641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AD018A66-A4CF-4996-B51A-B1C28E55D658}"/>
              </a:ext>
            </a:extLst>
          </p:cNvPr>
          <p:cNvSpPr/>
          <p:nvPr/>
        </p:nvSpPr>
        <p:spPr>
          <a:xfrm>
            <a:off x="869401" y="901462"/>
            <a:ext cx="81824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Kada je svanulo jutro i kada je naš list vidio svoju jesensku haljinu, pogodite kako se osjećao?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Falling leaves">
                <a:extLst>
                  <a:ext uri="{FF2B5EF4-FFF2-40B4-BE49-F238E27FC236}">
                    <a16:creationId xmlns:a16="http://schemas.microsoft.com/office/drawing/2014/main" id="{2D27EE0C-0E27-495A-96CF-E3F43F23EB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2781039"/>
                  </p:ext>
                </p:extLst>
              </p:nvPr>
            </p:nvGraphicFramePr>
            <p:xfrm>
              <a:off x="3420243" y="1999882"/>
              <a:ext cx="4603653" cy="466195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603653" cy="4661956"/>
                    </a:xfrm>
                    <a:prstGeom prst="rect">
                      <a:avLst/>
                    </a:prstGeom>
                  </am3d:spPr>
                  <am3d:camera>
                    <am3d:pos x="0" y="0" z="678627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67388" d="1000000"/>
                    <am3d:preTrans dx="-789368" dy="-13974392" dz="-636592"/>
                    <am3d:scale>
                      <am3d:sx n="1000000" d="1000000"/>
                      <am3d:sy n="1000000" d="1000000"/>
                      <am3d:sz n="1000000" d="1000000"/>
                    </am3d:scale>
                    <am3d:rot ax="-1601021" ay="1531840" az="-733354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01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2099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Falling leaves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2D27EE0C-0E27-495A-96CF-E3F43F23EB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420243" y="1999882"/>
                <a:ext cx="4603653" cy="4661956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36644" y="0"/>
            <a:ext cx="855356" cy="984738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r"/>
          </a:blipFill>
        </p:spPr>
      </p:pic>
    </p:spTree>
    <p:extLst>
      <p:ext uri="{BB962C8B-B14F-4D97-AF65-F5344CB8AC3E}">
        <p14:creationId xmlns:p14="http://schemas.microsoft.com/office/powerpoint/2010/main" xmlns="" val="14080431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953008EF-7A75-4CB4-B809-874A5ABA1170}"/>
              </a:ext>
            </a:extLst>
          </p:cNvPr>
          <p:cNvSpPr/>
          <p:nvPr/>
        </p:nvSpPr>
        <p:spPr>
          <a:xfrm>
            <a:off x="1418040" y="1659285"/>
            <a:ext cx="9666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Naslikaj ples žute, narančaste i crvene boje.</a:t>
            </a:r>
          </a:p>
          <a:p>
            <a:endParaRPr lang="hr-HR" sz="2800" dirty="0"/>
          </a:p>
          <a:p>
            <a:r>
              <a:rPr lang="hr-HR" sz="2800" dirty="0"/>
              <a:t>Zamisli da je papir list iz priče kojem ćeš plešući kistom promijeniti boju u najljepše jesenske boje.</a:t>
            </a:r>
          </a:p>
          <a:p>
            <a:endParaRPr lang="hr-HR" sz="2800" dirty="0"/>
          </a:p>
          <a:p>
            <a:r>
              <a:rPr lang="hr-HR" sz="2800" dirty="0"/>
              <a:t>Prisjeti </a:t>
            </a:r>
            <a:r>
              <a:rPr lang="hr-HR" sz="2800" dirty="0" smtClean="0"/>
              <a:t>se</a:t>
            </a:r>
            <a:r>
              <a:rPr lang="en-US" sz="2800" smtClean="0"/>
              <a:t>!</a:t>
            </a:r>
            <a:endParaRPr lang="en-US" sz="2800" dirty="0" smtClean="0"/>
          </a:p>
          <a:p>
            <a:r>
              <a:rPr lang="hr-HR" sz="2800" dirty="0" smtClean="0">
                <a:solidFill>
                  <a:srgbClr val="FFC000"/>
                </a:solidFill>
              </a:rPr>
              <a:t>ŽUTA</a:t>
            </a:r>
            <a:r>
              <a:rPr lang="hr-HR" sz="2800" dirty="0" smtClean="0"/>
              <a:t>,</a:t>
            </a:r>
            <a:r>
              <a:rPr lang="en-US" sz="2800" dirty="0" smtClean="0"/>
              <a:t> </a:t>
            </a:r>
            <a:r>
              <a:rPr lang="hr-HR" sz="2800" dirty="0" smtClean="0">
                <a:solidFill>
                  <a:srgbClr val="FF3300"/>
                </a:solidFill>
              </a:rPr>
              <a:t>NARANČASTA</a:t>
            </a:r>
            <a:r>
              <a:rPr lang="en-US" sz="2800" dirty="0" smtClean="0"/>
              <a:t> </a:t>
            </a:r>
            <a:r>
              <a:rPr lang="hr-HR" sz="2800" dirty="0" smtClean="0"/>
              <a:t>i </a:t>
            </a:r>
            <a:r>
              <a:rPr lang="hr-HR" sz="2800" dirty="0" smtClean="0">
                <a:solidFill>
                  <a:srgbClr val="FF0000"/>
                </a:solidFill>
              </a:rPr>
              <a:t>CRVENA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hr-HR" sz="2800" dirty="0" smtClean="0"/>
              <a:t>plesale </a:t>
            </a:r>
            <a:r>
              <a:rPr lang="hr-HR" sz="2800" dirty="0"/>
              <a:t>su, vijugale, poskakivale i vrtjele se ostavljajući za sobom predivne tragove. 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36644" y="0"/>
            <a:ext cx="855356" cy="98473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r"/>
          </a:blipFill>
        </p:spPr>
      </p:pic>
    </p:spTree>
    <p:extLst>
      <p:ext uri="{BB962C8B-B14F-4D97-AF65-F5344CB8AC3E}">
        <p14:creationId xmlns:p14="http://schemas.microsoft.com/office/powerpoint/2010/main" xmlns="" val="15513509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E84CE6E0-FF6B-4A4A-A3D9-5E160E7E3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270" y="728662"/>
            <a:ext cx="7610475" cy="5400675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48056066-6240-4148-B99D-1F1E15A49B71}"/>
              </a:ext>
            </a:extLst>
          </p:cNvPr>
          <p:cNvSpPr/>
          <p:nvPr/>
        </p:nvSpPr>
        <p:spPr>
          <a:xfrm>
            <a:off x="8594034" y="1515611"/>
            <a:ext cx="2992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Pronađi boje iz priče na ovoj slici.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36644" y="0"/>
            <a:ext cx="855356" cy="98473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r"/>
          </a:blipFill>
        </p:spPr>
      </p:pic>
    </p:spTree>
    <p:extLst>
      <p:ext uri="{BB962C8B-B14F-4D97-AF65-F5344CB8AC3E}">
        <p14:creationId xmlns:p14="http://schemas.microsoft.com/office/powerpoint/2010/main" xmlns="" val="229413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304</Words>
  <Application>Microsoft Office PowerPoint</Application>
  <PresentationFormat>Custom</PresentationFormat>
  <Paragraphs>27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Tema sustava Office</vt:lpstr>
      <vt:lpstr>Jesenska haljina zelenog lista 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Jesenska haljina zelenog lista</dc:title>
  <dc:creator>LIDIJA KRIŽANIĆ</dc:creator>
  <cp:lastModifiedBy>ekeskic</cp:lastModifiedBy>
  <cp:revision>21</cp:revision>
  <dcterms:created xsi:type="dcterms:W3CDTF">2019-02-23T20:09:48Z</dcterms:created>
  <dcterms:modified xsi:type="dcterms:W3CDTF">2019-07-26T09:10:49Z</dcterms:modified>
</cp:coreProperties>
</file>