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67" r:id="rId3"/>
    <p:sldId id="268" r:id="rId4"/>
    <p:sldId id="269" r:id="rId5"/>
    <p:sldId id="270" r:id="rId6"/>
    <p:sldId id="271" r:id="rId7"/>
    <p:sldId id="274" r:id="rId8"/>
    <p:sldId id="275" r:id="rId9"/>
    <p:sldId id="276" r:id="rId10"/>
    <p:sldId id="277" r:id="rId11"/>
    <p:sldId id="280" r:id="rId12"/>
    <p:sldId id="278" r:id="rId13"/>
    <p:sldId id="273" r:id="rId14"/>
    <p:sldId id="272" r:id="rId15"/>
    <p:sldId id="256" r:id="rId16"/>
    <p:sldId id="257" r:id="rId17"/>
    <p:sldId id="258" r:id="rId18"/>
    <p:sldId id="259" r:id="rId19"/>
    <p:sldId id="260" r:id="rId20"/>
    <p:sldId id="261" r:id="rId21"/>
    <p:sldId id="263" r:id="rId22"/>
    <p:sldId id="264" r:id="rId23"/>
    <p:sldId id="265" r:id="rId24"/>
    <p:sldId id="262" r:id="rId25"/>
    <p:sldId id="279" r:id="rId26"/>
    <p:sldId id="266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63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F6C954-C471-4B40-9041-8839FB294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0345D83-74A8-46C9-B7DD-D64CA3CAF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0CF1CF-D3FC-4AE5-A510-C34B4B3C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3453-85E3-4BB5-A328-7F605F4C3426}" type="datetimeFigureOut">
              <a:rPr lang="hr-HR" smtClean="0"/>
              <a:t>19.5.2019.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3356A1-D31E-4A0E-A30D-406895C0F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FB33B9-1895-45EA-898C-B21D57FF7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C946-4C73-4506-B7F8-D4F13C9062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3252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B6EF3-6F80-45F5-BE8E-99D4344D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8F24A09-D16E-471C-B2F3-AA9AC3DC3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079C0D-355B-4A91-9AB1-C9DD5496A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3453-85E3-4BB5-A328-7F605F4C3426}" type="datetimeFigureOut">
              <a:rPr lang="hr-HR" smtClean="0"/>
              <a:t>19.5.2019.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58DEF2-25EF-4E76-A20C-470F9705B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873160-2D95-44CB-84C0-E1A3B2294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C946-4C73-4506-B7F8-D4F13C9062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3012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F0DF373-2249-41F6-9222-4B4538FA4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3679212-A9BB-4239-AC31-28C1F81F0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72FE9E-14ED-4447-B019-49CEC7FA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3453-85E3-4BB5-A328-7F605F4C3426}" type="datetimeFigureOut">
              <a:rPr lang="hr-HR" smtClean="0"/>
              <a:t>19.5.2019.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E65964-08D7-42C2-BE0B-864375C1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0531EB-74EB-4F26-A65D-B73B7637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C946-4C73-4506-B7F8-D4F13C9062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3093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7138EC-6BAF-4871-B574-6B470D85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0788D6-7DAB-4E3A-994C-FB8715FA7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F62378-C72D-41D4-82A6-880B28CC2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3453-85E3-4BB5-A328-7F605F4C3426}" type="datetimeFigureOut">
              <a:rPr lang="hr-HR" smtClean="0"/>
              <a:t>19.5.2019.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0AE05A-C25E-4422-82EB-76DA02F0B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0ADEED-DFC4-474B-83A3-09CDADF49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C946-4C73-4506-B7F8-D4F13C9062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8971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1DAA1B-5BFF-4CB1-AEF5-6E70D2F6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3BDFE8D-EAE3-4B5A-83B0-F8E13625E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BEA126-672C-4608-8FAE-93D50D1A6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3453-85E3-4BB5-A328-7F605F4C3426}" type="datetimeFigureOut">
              <a:rPr lang="hr-HR" smtClean="0"/>
              <a:t>19.5.2019.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4F5FFB-EA6E-4BCA-9905-675428A44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26311E-8F9A-44C6-B11D-9B73A549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C946-4C73-4506-B7F8-D4F13C9062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5342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177649-FE0B-467F-ABBB-2F0BFAE9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31670B-4553-4082-96E0-F468284EF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5C1C9DD-DC9B-490F-8DD8-83A252DE9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26B4AC-84C3-4C7D-B6F9-58333F03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3453-85E3-4BB5-A328-7F605F4C3426}" type="datetimeFigureOut">
              <a:rPr lang="hr-HR" smtClean="0"/>
              <a:t>19.5.2019.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77CBAA7-F65A-4D89-9EB6-EEE454FA1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4FC427-DFDA-49EC-8635-0AFC7F862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C946-4C73-4506-B7F8-D4F13C9062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170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C8F1E6-EBC1-42B3-A9D4-AD7199E40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1230EC-4C69-4DF4-A620-27589BC24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76A8BFC-51D5-40EF-9380-AA54EE801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3763E4D-F3C3-4615-A0B1-B43A2D0DA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C789B3B-8033-428D-8006-05F17E580D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D38307A-B385-4FA3-93F4-A4987595B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3453-85E3-4BB5-A328-7F605F4C3426}" type="datetimeFigureOut">
              <a:rPr lang="hr-HR" smtClean="0"/>
              <a:t>19.5.2019.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41A3FDA-6E58-4303-8E58-87F71D41C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CADB44D-6C72-4BBA-82B7-7611DE644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C946-4C73-4506-B7F8-D4F13C9062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6220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61A31D-8841-4021-A504-43406C33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57CC547-9249-486F-9F87-DF705D628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3453-85E3-4BB5-A328-7F605F4C3426}" type="datetimeFigureOut">
              <a:rPr lang="hr-HR" smtClean="0"/>
              <a:t>19.5.2019.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F26E4AB-B7C6-4275-B8AA-666B8C1F7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0BA1CC4-B83D-4D42-B3C7-C9C62E39D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C946-4C73-4506-B7F8-D4F13C9062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086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E5B30F0-4D54-4CF6-9886-5E6248F2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3453-85E3-4BB5-A328-7F605F4C3426}" type="datetimeFigureOut">
              <a:rPr lang="hr-HR" smtClean="0"/>
              <a:t>19.5.2019.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792E34E-C393-47DE-A390-07BD19E43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9487C8A-F8DD-4FDD-AE37-4E7C619A3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C946-4C73-4506-B7F8-D4F13C9062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443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228283-D380-409E-B18D-3DD13425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1CCF71-0BC5-45BE-B2EF-033C365B5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8BA1DE-305D-4FF0-BD72-151B4D8CE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1DFE01-241E-41E6-A277-9E8161524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3453-85E3-4BB5-A328-7F605F4C3426}" type="datetimeFigureOut">
              <a:rPr lang="hr-HR" smtClean="0"/>
              <a:t>19.5.2019.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CB051C8-8423-4C8B-8875-79BF1E9EC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A7498BD-1974-4BD4-84FD-8F008EEB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C946-4C73-4506-B7F8-D4F13C9062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953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279BA9-D1C2-4BD2-A99A-B8DEDDCB3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559F5FF-215F-40B5-AEC8-059FD3C996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739F662-13E1-4C50-B245-5E66FCB97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3956949-A52C-43DC-9F89-47A12AE75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3453-85E3-4BB5-A328-7F605F4C3426}" type="datetimeFigureOut">
              <a:rPr lang="hr-HR" smtClean="0"/>
              <a:t>19.5.2019.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351928C-F737-47BF-94D9-F5905B845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3022AEB-C2A0-44FB-A9B3-3225032E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C946-4C73-4506-B7F8-D4F13C9062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2819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C7FE256-E566-40BC-8941-CA9795ABD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42C1E9B-B453-4236-BAE4-C90F0B3FE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6846D7-EE06-476E-B789-44B2F81D7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E3453-85E3-4BB5-A328-7F605F4C3426}" type="datetimeFigureOut">
              <a:rPr lang="hr-HR" smtClean="0"/>
              <a:t>19.5.2019.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985F6E-FB20-419E-929F-1B95862F3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06D2BE-99C9-4BA5-8474-DD45FB0C7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FC946-4C73-4506-B7F8-D4F13C9062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939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11" Type="http://schemas.openxmlformats.org/officeDocument/2006/relationships/image" Target="../media/image44.jpg"/><Relationship Id="rId5" Type="http://schemas.openxmlformats.org/officeDocument/2006/relationships/image" Target="../media/image38.jpg"/><Relationship Id="rId10" Type="http://schemas.openxmlformats.org/officeDocument/2006/relationships/image" Target="../media/image43.jpg"/><Relationship Id="rId4" Type="http://schemas.openxmlformats.org/officeDocument/2006/relationships/image" Target="../media/image37.jpg"/><Relationship Id="rId9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4495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8000" dirty="0">
                <a:solidFill>
                  <a:srgbClr val="FF0000"/>
                </a:solidFill>
                <a:latin typeface="Algerian" panose="04020705040A02060702" pitchFamily="82" charset="0"/>
              </a:rPr>
              <a:t/>
            </a:r>
            <a:br>
              <a:rPr lang="hr-HR" sz="8000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hr-HR" sz="8000" dirty="0">
                <a:solidFill>
                  <a:srgbClr val="FF0000"/>
                </a:solidFill>
                <a:latin typeface="Algerian" panose="04020705040A02060702" pitchFamily="82" charset="0"/>
              </a:rPr>
              <a:t/>
            </a:r>
            <a:br>
              <a:rPr lang="hr-HR" sz="8000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hr-HR" sz="8000" dirty="0">
                <a:solidFill>
                  <a:srgbClr val="FF0000"/>
                </a:solidFill>
                <a:latin typeface="Algerian" panose="04020705040A02060702" pitchFamily="82" charset="0"/>
              </a:rPr>
              <a:t/>
            </a:r>
            <a:br>
              <a:rPr lang="hr-HR" sz="8000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hr-HR" sz="8700" dirty="0">
                <a:solidFill>
                  <a:srgbClr val="FF0000"/>
                </a:solidFill>
                <a:latin typeface="+mn-lt"/>
              </a:rPr>
              <a:t>„ JA DOMOVINU IMAM, U SRCU JE NOSIM!</a:t>
            </a:r>
            <a:r>
              <a:rPr lang="hr-BA" sz="8700" dirty="0">
                <a:solidFill>
                  <a:srgbClr val="FF0000"/>
                </a:solidFill>
                <a:latin typeface="+mn-lt"/>
                <a:cs typeface="Aharoni" pitchFamily="2" charset="-79"/>
              </a:rPr>
              <a:t> ”</a:t>
            </a:r>
            <a:r>
              <a:rPr lang="hr-HR" sz="8700" dirty="0">
                <a:solidFill>
                  <a:srgbClr val="FF0000"/>
                </a:solidFill>
                <a:latin typeface="+mn-lt"/>
              </a:rPr>
              <a:t> </a:t>
            </a:r>
            <a:r>
              <a:rPr lang="hr-HR" sz="8000" dirty="0">
                <a:solidFill>
                  <a:srgbClr val="FF0000"/>
                </a:solidFill>
                <a:latin typeface="+mn-lt"/>
              </a:rPr>
              <a:t/>
            </a:r>
            <a:br>
              <a:rPr lang="hr-HR" sz="8000" dirty="0">
                <a:solidFill>
                  <a:srgbClr val="FF0000"/>
                </a:solidFill>
                <a:latin typeface="+mn-lt"/>
              </a:rPr>
            </a:br>
            <a:r>
              <a:rPr lang="hr-HR" sz="8000" dirty="0">
                <a:latin typeface="+mn-lt"/>
              </a:rPr>
              <a:t>Domovinski rat</a:t>
            </a:r>
            <a:r>
              <a:rPr lang="hr-HR" sz="8000" dirty="0">
                <a:solidFill>
                  <a:srgbClr val="002060"/>
                </a:solidFill>
                <a:latin typeface="Algerian" panose="04020705040A02060702" pitchFamily="82" charset="0"/>
              </a:rPr>
              <a:t/>
            </a:r>
            <a:br>
              <a:rPr lang="hr-HR" sz="8000" dirty="0">
                <a:solidFill>
                  <a:srgbClr val="002060"/>
                </a:solidFill>
                <a:latin typeface="Algerian" panose="04020705040A02060702" pitchFamily="82" charset="0"/>
              </a:rPr>
            </a:br>
            <a:r>
              <a:rPr lang="hr-HR" sz="8000" dirty="0">
                <a:solidFill>
                  <a:srgbClr val="FF0000"/>
                </a:solidFill>
                <a:latin typeface="Algerian" panose="04020705040A02060702" pitchFamily="82" charset="0"/>
              </a:rPr>
              <a:t/>
            </a:r>
            <a:br>
              <a:rPr lang="hr-HR" sz="8000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endParaRPr lang="hr-HR" sz="8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45713" y="4997002"/>
            <a:ext cx="10515600" cy="1493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Osnovna škola Bartola Kašića </a:t>
            </a:r>
            <a:r>
              <a:rPr lang="hr-HR" dirty="0" err="1"/>
              <a:t>Rodoč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Učenice IX. b Nika </a:t>
            </a:r>
            <a:r>
              <a:rPr lang="hr-HR" dirty="0" err="1"/>
              <a:t>Milićević</a:t>
            </a:r>
            <a:r>
              <a:rPr lang="hr-HR" dirty="0"/>
              <a:t>, Nina </a:t>
            </a:r>
            <a:r>
              <a:rPr lang="hr-HR" dirty="0" err="1"/>
              <a:t>Spužević</a:t>
            </a:r>
            <a:r>
              <a:rPr lang="hr-HR" dirty="0"/>
              <a:t> i Laura </a:t>
            </a:r>
            <a:r>
              <a:rPr lang="hr-HR" dirty="0" err="1" smtClean="0"/>
              <a:t>Smajić</a:t>
            </a:r>
            <a:r>
              <a:rPr lang="hr-HR" dirty="0" smtClean="0"/>
              <a:t> i mentorica Snježana Vidović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0258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6000" dirty="0">
                <a:latin typeface="Algerian" panose="04020705040A02060702" pitchFamily="82" charset="0"/>
              </a:rPr>
              <a:t>Operacija Lipanjske zore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zajednička operacija </a:t>
            </a:r>
            <a:r>
              <a:rPr lang="hr-BA" b="1" dirty="0">
                <a:solidFill>
                  <a:srgbClr val="FF0000"/>
                </a:solidFill>
              </a:rPr>
              <a:t>HVO-a</a:t>
            </a:r>
            <a:r>
              <a:rPr lang="hr-BA" dirty="0">
                <a:solidFill>
                  <a:srgbClr val="FF0000"/>
                </a:solidFill>
              </a:rPr>
              <a:t>, </a:t>
            </a:r>
            <a:r>
              <a:rPr lang="hr-BA" b="1" dirty="0">
                <a:solidFill>
                  <a:srgbClr val="FF0000"/>
                </a:solidFill>
              </a:rPr>
              <a:t>HV-a</a:t>
            </a:r>
            <a:r>
              <a:rPr lang="hr-BA" dirty="0">
                <a:solidFill>
                  <a:srgbClr val="FF0000"/>
                </a:solidFill>
              </a:rPr>
              <a:t> i </a:t>
            </a:r>
            <a:r>
              <a:rPr lang="hr-BA" b="1" dirty="0">
                <a:solidFill>
                  <a:srgbClr val="FF0000"/>
                </a:solidFill>
              </a:rPr>
              <a:t>HOS-a</a:t>
            </a:r>
            <a:r>
              <a:rPr lang="hr-BA" dirty="0">
                <a:solidFill>
                  <a:srgbClr val="FF0000"/>
                </a:solidFill>
              </a:rPr>
              <a:t> </a:t>
            </a:r>
            <a:r>
              <a:rPr lang="hr-BA" dirty="0"/>
              <a:t>iz 1992.</a:t>
            </a:r>
          </a:p>
          <a:p>
            <a:r>
              <a:rPr lang="hr-BA" dirty="0"/>
              <a:t>akcija je trajala od </a:t>
            </a:r>
            <a:r>
              <a:rPr lang="hr-BA" b="1" dirty="0">
                <a:solidFill>
                  <a:srgbClr val="FF0000"/>
                </a:solidFill>
              </a:rPr>
              <a:t>7. lipnja do 26. lipnja </a:t>
            </a:r>
            <a:r>
              <a:rPr lang="hr-BA" dirty="0">
                <a:solidFill>
                  <a:srgbClr val="FF0000"/>
                </a:solidFill>
              </a:rPr>
              <a:t>1992.</a:t>
            </a:r>
          </a:p>
          <a:p>
            <a:r>
              <a:rPr lang="hr-BA" dirty="0"/>
              <a:t>prva pobjeda nad velikosrpskim agresorom u ratu u BiH</a:t>
            </a:r>
          </a:p>
          <a:p>
            <a:r>
              <a:rPr lang="hr-BA" dirty="0"/>
              <a:t>operacijom Lipanjske zore oslobođena je dolina rijeke Neretve</a:t>
            </a:r>
          </a:p>
          <a:p>
            <a:endParaRPr lang="hr-BA" dirty="0"/>
          </a:p>
        </p:txBody>
      </p:sp>
      <p:pic>
        <p:nvPicPr>
          <p:cNvPr id="4" name="Slika 3" descr="preuzm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7166" y="4018208"/>
            <a:ext cx="3463420" cy="22936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8" y="4018208"/>
            <a:ext cx="3749160" cy="22936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041950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>
                <a:latin typeface="Algerian" panose="04020705040A02060702" pitchFamily="82" charset="0"/>
              </a:rPr>
              <a:t>Operacija Oluja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4. kolovoza – 7. kolovoza 1995.</a:t>
            </a:r>
          </a:p>
          <a:p>
            <a:r>
              <a:rPr lang="hr-HR" dirty="0"/>
              <a:t>mjesto: Hrvatska, Bosanska krajina</a:t>
            </a:r>
          </a:p>
          <a:p>
            <a:r>
              <a:rPr lang="hr-HR" dirty="0">
                <a:solidFill>
                  <a:srgbClr val="FF0000"/>
                </a:solidFill>
              </a:rPr>
              <a:t>pobjeda Hrvatske</a:t>
            </a:r>
          </a:p>
          <a:p>
            <a:r>
              <a:rPr lang="hr-HR" dirty="0"/>
              <a:t>teritorijalna promjene: prestanak postojanja Republike Srpske Krajine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54415"/>
            <a:ext cx="4855335" cy="31043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32774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>
                <a:latin typeface="Algerian" panose="04020705040A02060702" pitchFamily="82" charset="0"/>
              </a:rPr>
              <a:t>Operacija Maslenica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BA" dirty="0"/>
              <a:t>oslobodilačka operacija Oružanih Snaga RH i pripadnika  Ministarstva unutarnjih poslova RH</a:t>
            </a:r>
          </a:p>
          <a:p>
            <a:r>
              <a:rPr lang="hr-BA" dirty="0"/>
              <a:t>planirana i izvedena u razdoblju od </a:t>
            </a:r>
            <a:r>
              <a:rPr lang="hr-BA" dirty="0">
                <a:solidFill>
                  <a:srgbClr val="FF0000"/>
                </a:solidFill>
              </a:rPr>
              <a:t>6. do 27. siječnja 1993.</a:t>
            </a:r>
          </a:p>
          <a:p>
            <a:r>
              <a:rPr lang="hr-BA" dirty="0"/>
              <a:t>borbe na terenu počele 22. siječnja 1993.</a:t>
            </a:r>
          </a:p>
          <a:p>
            <a:endParaRPr lang="hr-BA" dirty="0"/>
          </a:p>
        </p:txBody>
      </p:sp>
      <p:pic>
        <p:nvPicPr>
          <p:cNvPr id="5" name="Rezervirano mjesto sadržaja 4" descr="preuzmi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50021" y="2125736"/>
            <a:ext cx="3723534" cy="3210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2628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5000" dirty="0">
                <a:latin typeface="Algerian" panose="04020705040A02060702" pitchFamily="82" charset="0"/>
              </a:rPr>
              <a:t>IX. bojna „</a:t>
            </a:r>
            <a:r>
              <a:rPr lang="hr-BA" sz="5000" dirty="0">
                <a:latin typeface="Algerian" panose="04020705040A02060702" pitchFamily="82" charset="0"/>
              </a:rPr>
              <a:t>Rafael vitez Boban”</a:t>
            </a:r>
            <a:endParaRPr lang="hr-HR" sz="5000" dirty="0">
              <a:latin typeface="Algerian" panose="04020705040A02060702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jedinica Hrvatskih obrambenih snaga (HOS)</a:t>
            </a:r>
          </a:p>
          <a:p>
            <a:r>
              <a:rPr lang="hr-BA" dirty="0"/>
              <a:t>ime dobila po Rafaelu Bobanu</a:t>
            </a:r>
          </a:p>
          <a:p>
            <a:r>
              <a:rPr lang="hr-BA" dirty="0"/>
              <a:t>aktivna od </a:t>
            </a:r>
            <a:r>
              <a:rPr lang="hr-BA" dirty="0">
                <a:solidFill>
                  <a:srgbClr val="FF0000"/>
                </a:solidFill>
              </a:rPr>
              <a:t>2.studenog 1991. do 1996.</a:t>
            </a:r>
          </a:p>
          <a:p>
            <a:r>
              <a:rPr lang="hr-BA" dirty="0"/>
              <a:t>sjedište: </a:t>
            </a:r>
            <a:r>
              <a:rPr lang="hr-BA" dirty="0">
                <a:solidFill>
                  <a:srgbClr val="FF0000"/>
                </a:solidFill>
              </a:rPr>
              <a:t>Split</a:t>
            </a:r>
          </a:p>
          <a:p>
            <a:endParaRPr lang="hr-BA" dirty="0"/>
          </a:p>
        </p:txBody>
      </p:sp>
      <p:pic>
        <p:nvPicPr>
          <p:cNvPr id="4" name="Slika 3" descr="9 boj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60" y="2252215"/>
            <a:ext cx="4042575" cy="349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8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5000" dirty="0">
                <a:latin typeface="Algerian" panose="04020705040A02060702" pitchFamily="82" charset="0"/>
              </a:rPr>
              <a:t>Posljedice Domovinskog rata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BA" dirty="0"/>
              <a:t>poginulo najmanje </a:t>
            </a:r>
            <a:r>
              <a:rPr lang="hr-BA" b="1" dirty="0">
                <a:solidFill>
                  <a:srgbClr val="FF0000"/>
                </a:solidFill>
              </a:rPr>
              <a:t>12 tisuća </a:t>
            </a:r>
            <a:r>
              <a:rPr lang="hr-BA" dirty="0"/>
              <a:t>osoba, dok za </a:t>
            </a:r>
            <a:r>
              <a:rPr lang="hr-BA" b="1" dirty="0">
                <a:solidFill>
                  <a:srgbClr val="FF0000"/>
                </a:solidFill>
              </a:rPr>
              <a:t>1300</a:t>
            </a:r>
            <a:r>
              <a:rPr lang="hr-BA" dirty="0"/>
              <a:t> osoba nije bila poznata sudbina pa su se smatrali nestalim</a:t>
            </a:r>
          </a:p>
          <a:p>
            <a:r>
              <a:rPr lang="hr-BA" dirty="0"/>
              <a:t>ranjeno -  </a:t>
            </a:r>
            <a:r>
              <a:rPr lang="hr-BA" b="1" dirty="0">
                <a:solidFill>
                  <a:srgbClr val="FF0000"/>
                </a:solidFill>
              </a:rPr>
              <a:t>33043</a:t>
            </a:r>
            <a:r>
              <a:rPr lang="hr-BA" b="1" dirty="0"/>
              <a:t> </a:t>
            </a:r>
            <a:r>
              <a:rPr lang="hr-BA" dirty="0"/>
              <a:t>osobe </a:t>
            </a:r>
          </a:p>
          <a:p>
            <a:r>
              <a:rPr lang="hr-BA" dirty="0"/>
              <a:t>na srpskoj strani poginulo -  </a:t>
            </a:r>
            <a:r>
              <a:rPr lang="hr-BA" b="1" dirty="0">
                <a:solidFill>
                  <a:srgbClr val="FF0000"/>
                </a:solidFill>
              </a:rPr>
              <a:t>6153</a:t>
            </a:r>
            <a:r>
              <a:rPr lang="hr-BA" dirty="0">
                <a:solidFill>
                  <a:srgbClr val="FF0000"/>
                </a:solidFill>
              </a:rPr>
              <a:t> </a:t>
            </a:r>
            <a:r>
              <a:rPr lang="hr-BA" dirty="0"/>
              <a:t>osobe </a:t>
            </a:r>
          </a:p>
          <a:p>
            <a:r>
              <a:rPr lang="hr-BA" dirty="0"/>
              <a:t>oštećeno - </a:t>
            </a:r>
            <a:r>
              <a:rPr lang="hr-BA" dirty="0">
                <a:solidFill>
                  <a:srgbClr val="FF0000"/>
                </a:solidFill>
              </a:rPr>
              <a:t> </a:t>
            </a:r>
            <a:r>
              <a:rPr lang="hr-BA" b="1" dirty="0">
                <a:solidFill>
                  <a:srgbClr val="FF0000"/>
                </a:solidFill>
              </a:rPr>
              <a:t>183523 </a:t>
            </a:r>
            <a:r>
              <a:rPr lang="hr-BA" dirty="0"/>
              <a:t>stambenih zgrada</a:t>
            </a:r>
          </a:p>
        </p:txBody>
      </p:sp>
      <p:pic>
        <p:nvPicPr>
          <p:cNvPr id="5" name="Rezervirano mjesto sadržaja 4" descr="preuzmi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80163" y="2002868"/>
            <a:ext cx="3542014" cy="39968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3648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30063" y="141668"/>
            <a:ext cx="9144000" cy="4185634"/>
          </a:xfrm>
        </p:spPr>
        <p:txBody>
          <a:bodyPr>
            <a:normAutofit/>
          </a:bodyPr>
          <a:lstStyle/>
          <a:p>
            <a:r>
              <a:rPr lang="hr-HR" sz="12000" dirty="0">
                <a:solidFill>
                  <a:srgbClr val="FF0000"/>
                </a:solidFill>
                <a:latin typeface="Algerian" panose="04020705040A02060702" pitchFamily="82" charset="0"/>
              </a:rPr>
              <a:t>VUKOVAR</a:t>
            </a:r>
            <a:r>
              <a:rPr lang="hr-HR" sz="12000" dirty="0">
                <a:solidFill>
                  <a:srgbClr val="FF0000"/>
                </a:solidFill>
                <a:latin typeface="+mn-lt"/>
              </a:rPr>
              <a:t/>
            </a:r>
            <a:br>
              <a:rPr lang="hr-HR" sz="12000" dirty="0">
                <a:solidFill>
                  <a:srgbClr val="FF0000"/>
                </a:solidFill>
                <a:latin typeface="+mn-lt"/>
              </a:rPr>
            </a:br>
            <a:r>
              <a:rPr lang="hr-HR" sz="3600" i="1" dirty="0">
                <a:solidFill>
                  <a:srgbClr val="FF0000"/>
                </a:solidFill>
                <a:latin typeface="+mn-lt"/>
              </a:rPr>
              <a:t>(sastav učenice)</a:t>
            </a:r>
            <a:br>
              <a:rPr lang="hr-HR" sz="3600" i="1" dirty="0">
                <a:solidFill>
                  <a:srgbClr val="FF0000"/>
                </a:solidFill>
                <a:latin typeface="+mn-lt"/>
              </a:rPr>
            </a:br>
            <a:endParaRPr lang="hr-HR" sz="3200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9682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>
                <a:latin typeface="Algerian" panose="04020705040A02060702" pitchFamily="82" charset="0"/>
              </a:rPr>
              <a:t>Bitka za Vukovar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3842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najveća i najkrvavija bitka </a:t>
            </a:r>
            <a:r>
              <a:rPr lang="hr-HR" dirty="0"/>
              <a:t>u Domovinskom ratu</a:t>
            </a:r>
          </a:p>
          <a:p>
            <a:r>
              <a:rPr lang="hr-HR" dirty="0">
                <a:solidFill>
                  <a:srgbClr val="FF0000"/>
                </a:solidFill>
              </a:rPr>
              <a:t>25. kolovoza 1991. - 22. studenog 1991.</a:t>
            </a:r>
          </a:p>
          <a:p>
            <a:r>
              <a:rPr lang="hr-HR" dirty="0"/>
              <a:t>sukobljene strane: Jugoslavija i Hrvatska</a:t>
            </a:r>
          </a:p>
          <a:p>
            <a:r>
              <a:rPr lang="hr-HR" dirty="0"/>
              <a:t>ubijeno -  </a:t>
            </a:r>
            <a:r>
              <a:rPr lang="hr-HR" dirty="0">
                <a:solidFill>
                  <a:srgbClr val="FF0000"/>
                </a:solidFill>
              </a:rPr>
              <a:t>3210</a:t>
            </a:r>
            <a:r>
              <a:rPr lang="hr-HR" dirty="0"/>
              <a:t> Hrvata</a:t>
            </a:r>
          </a:p>
          <a:p>
            <a:r>
              <a:rPr lang="hr-HR" dirty="0"/>
              <a:t>ranjeno - </a:t>
            </a:r>
            <a:r>
              <a:rPr lang="hr-HR" dirty="0">
                <a:solidFill>
                  <a:srgbClr val="FF0000"/>
                </a:solidFill>
              </a:rPr>
              <a:t>17393</a:t>
            </a:r>
            <a:r>
              <a:rPr lang="hr-HR" dirty="0"/>
              <a:t> Hrvata</a:t>
            </a:r>
          </a:p>
        </p:txBody>
      </p:sp>
    </p:spTree>
    <p:extLst>
      <p:ext uri="{BB962C8B-B14F-4D97-AF65-F5344CB8AC3E}">
        <p14:creationId xmlns:p14="http://schemas.microsoft.com/office/powerpoint/2010/main" val="4154138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>
                <a:latin typeface="Algerian" panose="04020705040A02060702" pitchFamily="82" charset="0"/>
              </a:rPr>
              <a:t>Prvi dio bitke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24. kolovoza - Luka Andrijanić oborio avion JNA</a:t>
            </a:r>
          </a:p>
          <a:p>
            <a:r>
              <a:rPr lang="hr-HR" dirty="0"/>
              <a:t>25. kolovoza - oklopno vozilo JNA naišlo na miniranu barikadu</a:t>
            </a:r>
          </a:p>
          <a:p>
            <a:r>
              <a:rPr lang="hr-HR" dirty="0"/>
              <a:t>30. kolovoza - potpisano primirje</a:t>
            </a:r>
          </a:p>
          <a:p>
            <a:r>
              <a:rPr lang="hr-HR" dirty="0">
                <a:solidFill>
                  <a:srgbClr val="FF0000"/>
                </a:solidFill>
              </a:rPr>
              <a:t>28. rujna - završen prvi dio bitke, JNA se povukla </a:t>
            </a:r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39041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26870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>
                <a:latin typeface="Algerian" panose="04020705040A02060702" pitchFamily="82" charset="0"/>
              </a:rPr>
              <a:t>Drugi dio bitke</a:t>
            </a:r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32" y="1941534"/>
            <a:ext cx="5073203" cy="3910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JNA je preustrojila svoju vojsku, te je podijelila u dvije operativne grupe: Sjever i Jug.</a:t>
            </a:r>
          </a:p>
          <a:p>
            <a:r>
              <a:rPr lang="hr-HR" dirty="0">
                <a:solidFill>
                  <a:srgbClr val="FF0000"/>
                </a:solidFill>
              </a:rPr>
              <a:t>1. listopada </a:t>
            </a:r>
            <a:r>
              <a:rPr lang="hr-HR" dirty="0"/>
              <a:t>- početak drugog dijela bitke</a:t>
            </a:r>
          </a:p>
          <a:p>
            <a:r>
              <a:rPr lang="hr-HR" dirty="0">
                <a:solidFill>
                  <a:srgbClr val="FF0000"/>
                </a:solidFill>
              </a:rPr>
              <a:t>2. listopada </a:t>
            </a:r>
            <a:r>
              <a:rPr lang="hr-HR" dirty="0"/>
              <a:t>- na Vukovar palo </a:t>
            </a:r>
            <a:r>
              <a:rPr lang="hr-HR" dirty="0">
                <a:solidFill>
                  <a:srgbClr val="FF0000"/>
                </a:solidFill>
              </a:rPr>
              <a:t>11000</a:t>
            </a:r>
            <a:r>
              <a:rPr lang="hr-HR" dirty="0"/>
              <a:t> granata</a:t>
            </a:r>
          </a:p>
          <a:p>
            <a:r>
              <a:rPr lang="hr-HR" dirty="0">
                <a:solidFill>
                  <a:srgbClr val="FF0000"/>
                </a:solidFill>
              </a:rPr>
              <a:t>14. listopada </a:t>
            </a:r>
            <a:r>
              <a:rPr lang="hr-HR" dirty="0"/>
              <a:t>- završen drugi dio bitke</a:t>
            </a:r>
          </a:p>
        </p:txBody>
      </p:sp>
    </p:spTree>
    <p:extLst>
      <p:ext uri="{BB962C8B-B14F-4D97-AF65-F5344CB8AC3E}">
        <p14:creationId xmlns:p14="http://schemas.microsoft.com/office/powerpoint/2010/main" val="3389986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>
                <a:latin typeface="Algerian" panose="04020705040A02060702" pitchFamily="82" charset="0"/>
              </a:rPr>
              <a:t>Treći dio bitke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svakog dana padala su mjesta oko Vukovara</a:t>
            </a:r>
          </a:p>
          <a:p>
            <a:r>
              <a:rPr lang="hr-HR" dirty="0">
                <a:solidFill>
                  <a:srgbClr val="FF0000"/>
                </a:solidFill>
              </a:rPr>
              <a:t>15. listopada </a:t>
            </a:r>
            <a:r>
              <a:rPr lang="hr-HR" dirty="0"/>
              <a:t>- početak trećeg dijela </a:t>
            </a:r>
          </a:p>
          <a:p>
            <a:r>
              <a:rPr lang="hr-HR" dirty="0">
                <a:solidFill>
                  <a:srgbClr val="FF0000"/>
                </a:solidFill>
              </a:rPr>
              <a:t>23. listopada </a:t>
            </a:r>
            <a:r>
              <a:rPr lang="hr-HR" dirty="0"/>
              <a:t>- bolnica pogođena sa 40 raketa</a:t>
            </a:r>
          </a:p>
          <a:p>
            <a:r>
              <a:rPr lang="hr-HR" dirty="0">
                <a:solidFill>
                  <a:srgbClr val="FF0000"/>
                </a:solidFill>
              </a:rPr>
              <a:t>6. studenog </a:t>
            </a:r>
            <a:r>
              <a:rPr lang="hr-HR" dirty="0"/>
              <a:t>- teške borbe na prilazima Vukovaru</a:t>
            </a:r>
          </a:p>
          <a:p>
            <a:r>
              <a:rPr lang="hr-HR" dirty="0">
                <a:solidFill>
                  <a:srgbClr val="FF0000"/>
                </a:solidFill>
              </a:rPr>
              <a:t>9. studenog </a:t>
            </a:r>
            <a:r>
              <a:rPr lang="hr-HR" dirty="0"/>
              <a:t>- uvod za završne borbe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6"/>
            <a:ext cx="5181600" cy="3895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5942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>
                <a:latin typeface="Algerian" panose="04020705040A02060702" pitchFamily="82" charset="0"/>
              </a:rPr>
              <a:t>Domovinski rat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6815328" cy="4351338"/>
          </a:xfrm>
          <a:solidFill>
            <a:schemeClr val="bg1"/>
          </a:solidFill>
        </p:spPr>
        <p:txBody>
          <a:bodyPr/>
          <a:lstStyle/>
          <a:p>
            <a:r>
              <a:rPr lang="hr-BA" b="1" dirty="0">
                <a:solidFill>
                  <a:srgbClr val="FF0000"/>
                </a:solidFill>
              </a:rPr>
              <a:t>Obrambeno - oslobodilački </a:t>
            </a:r>
            <a:r>
              <a:rPr lang="hr-BA" dirty="0"/>
              <a:t>rat</a:t>
            </a:r>
          </a:p>
          <a:p>
            <a:pPr marL="0" indent="0">
              <a:buNone/>
            </a:pPr>
            <a:r>
              <a:rPr lang="hr-BA" dirty="0"/>
              <a:t>   za neovisnost i cjelovitost hrvatske države </a:t>
            </a:r>
          </a:p>
          <a:p>
            <a:pPr marL="0" indent="0">
              <a:buNone/>
            </a:pPr>
            <a:r>
              <a:rPr lang="hr-BA" dirty="0"/>
              <a:t>   protiv agresije udruženih</a:t>
            </a:r>
          </a:p>
          <a:p>
            <a:pPr marL="0" indent="0">
              <a:buNone/>
            </a:pPr>
            <a:r>
              <a:rPr lang="hr-BA" dirty="0"/>
              <a:t>   velikosrpskih snaga</a:t>
            </a:r>
          </a:p>
        </p:txBody>
      </p:sp>
      <p:pic>
        <p:nvPicPr>
          <p:cNvPr id="4" name="Slika 3" descr="domovinski_rat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731" y="2916937"/>
            <a:ext cx="4373451" cy="3047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8123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>
                <a:latin typeface="Algerian" panose="04020705040A02060702" pitchFamily="82" charset="0"/>
              </a:rPr>
              <a:t>Konačni pad Vukovara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12. studenog </a:t>
            </a:r>
            <a:r>
              <a:rPr lang="hr-HR" dirty="0"/>
              <a:t>-  počeo je posljednji, četvrti organizirani pokušaj deblokade Vukovara</a:t>
            </a:r>
          </a:p>
          <a:p>
            <a:r>
              <a:rPr lang="hr-HR" dirty="0">
                <a:solidFill>
                  <a:srgbClr val="FF0000"/>
                </a:solidFill>
              </a:rPr>
              <a:t>17. studenog </a:t>
            </a:r>
            <a:r>
              <a:rPr lang="hr-HR" dirty="0"/>
              <a:t>- Vukovar su napustili ljudi s na čelu s Brankom Borkovićem - Mladim Jastrebom</a:t>
            </a:r>
          </a:p>
          <a:p>
            <a:r>
              <a:rPr lang="hr-HR" dirty="0">
                <a:solidFill>
                  <a:srgbClr val="FF0000"/>
                </a:solidFill>
              </a:rPr>
              <a:t>20. studenog </a:t>
            </a:r>
            <a:r>
              <a:rPr lang="hr-HR" dirty="0"/>
              <a:t>- prestaje otpor grada Vukovara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181600" cy="3776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6544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r-HR" sz="4200" dirty="0" smtClean="0">
                <a:latin typeface="Algerian" panose="04020705040A02060702" pitchFamily="82" charset="0"/>
              </a:rPr>
              <a:t>Vukovarska bolnica (simbol grada)</a:t>
            </a:r>
            <a:endParaRPr lang="hr-HR" sz="4200" dirty="0">
              <a:latin typeface="Algerian" panose="04020705040A02060702" pitchFamily="82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0" dirty="0"/>
              <a:t>Uništena Vukovarska bolnica za vrijeme rata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61169"/>
            <a:ext cx="5157787" cy="33723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69024" y="1681163"/>
            <a:ext cx="5183188" cy="823912"/>
          </a:xfrm>
        </p:spPr>
        <p:txBody>
          <a:bodyPr/>
          <a:lstStyle/>
          <a:p>
            <a:r>
              <a:rPr lang="hr-HR" b="0" dirty="0"/>
              <a:t>Obnovljena Vukovarska bolnica – mjesto sjećanja</a:t>
            </a: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61" y="2661169"/>
            <a:ext cx="4909713" cy="36845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897518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5400" dirty="0">
                <a:latin typeface="Algerian" panose="04020705040A02060702" pitchFamily="82" charset="0"/>
              </a:rPr>
              <a:t>Vukovarski vodotoranj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75" y="1825625"/>
            <a:ext cx="3928056" cy="39441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izgrađen je </a:t>
            </a:r>
            <a:r>
              <a:rPr lang="hr-HR" dirty="0">
                <a:solidFill>
                  <a:srgbClr val="FF0000"/>
                </a:solidFill>
              </a:rPr>
              <a:t>1968. godine</a:t>
            </a:r>
          </a:p>
          <a:p>
            <a:r>
              <a:rPr lang="hr-HR" dirty="0"/>
              <a:t>godine 1991. vodotoranj su, tijekom bitke za Vukovar teško oštetile srpske snage</a:t>
            </a:r>
          </a:p>
          <a:p>
            <a:r>
              <a:rPr lang="hr-HR" dirty="0"/>
              <a:t>pogođen s više od 600 neprijateljskih projektila i postao je simbol stradanja i otpora toga grada</a:t>
            </a:r>
          </a:p>
          <a:p>
            <a:r>
              <a:rPr lang="hr-HR" dirty="0">
                <a:solidFill>
                  <a:srgbClr val="FF0000"/>
                </a:solidFill>
              </a:rPr>
              <a:t>Hrvatska zastava uvijek se vijorila zahvaljujući Ivici Ivanku i Hrvoju Đžaltu</a:t>
            </a:r>
          </a:p>
        </p:txBody>
      </p:sp>
    </p:spTree>
    <p:extLst>
      <p:ext uri="{BB962C8B-B14F-4D97-AF65-F5344CB8AC3E}">
        <p14:creationId xmlns:p14="http://schemas.microsoft.com/office/powerpoint/2010/main" val="3447140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5400" dirty="0">
                <a:latin typeface="Algerian" panose="04020705040A02060702" pitchFamily="82" charset="0"/>
              </a:rPr>
              <a:t>Ovčara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Ovčara -  </a:t>
            </a:r>
            <a:r>
              <a:rPr lang="hr-HR" b="1" dirty="0">
                <a:solidFill>
                  <a:srgbClr val="FF0000"/>
                </a:solidFill>
              </a:rPr>
              <a:t>genocid</a:t>
            </a:r>
            <a:r>
              <a:rPr lang="hr-HR" dirty="0">
                <a:solidFill>
                  <a:srgbClr val="FF0000"/>
                </a:solidFill>
              </a:rPr>
              <a:t> u Vukovaru </a:t>
            </a:r>
          </a:p>
          <a:p>
            <a:r>
              <a:rPr lang="hr-HR" dirty="0"/>
              <a:t>ratni zločin koji su počinili  pripadnici JNA i srpskih postrojbi u noći s 20. na 21. studenoga 1991. godine </a:t>
            </a:r>
          </a:p>
          <a:p>
            <a:r>
              <a:rPr lang="pl-PL" dirty="0">
                <a:solidFill>
                  <a:srgbClr val="FF0000"/>
                </a:solidFill>
              </a:rPr>
              <a:t>najveći pojedinačni pokolj Domovinskog rata</a:t>
            </a:r>
          </a:p>
          <a:p>
            <a:r>
              <a:rPr lang="pl-PL" dirty="0"/>
              <a:t>mjesto gdje se nalazi spomen ploča za poginule branitelje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1816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5595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5400" dirty="0">
                <a:latin typeface="Algerian" panose="04020705040A02060702" pitchFamily="82" charset="0"/>
              </a:rPr>
              <a:t>Posljedice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JNA je načinila mnoga ubojstva i ratne zločine</a:t>
            </a:r>
          </a:p>
          <a:p>
            <a:r>
              <a:rPr lang="hr-HR" dirty="0"/>
              <a:t>ubijani su branitelji, obitelji branitelja, ranjenici i obični ljudi</a:t>
            </a:r>
          </a:p>
          <a:p>
            <a:r>
              <a:rPr lang="hr-HR" dirty="0"/>
              <a:t>većina ih je pokopana na Ovčari, dok mnogi nisu pronađeni</a:t>
            </a:r>
          </a:p>
          <a:p>
            <a:r>
              <a:rPr lang="hr-HR" dirty="0"/>
              <a:t>oko 500 osoba još uvijek nije pronađeno</a:t>
            </a:r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36" y="1825625"/>
            <a:ext cx="5181600" cy="3831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29993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5400" dirty="0">
                <a:latin typeface="Algerian" panose="04020705040A02060702" pitchFamily="82" charset="0"/>
              </a:rPr>
              <a:t>Oslobođenje Rodoča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>
                <a:solidFill>
                  <a:srgbClr val="FF0000"/>
                </a:solidFill>
              </a:rPr>
              <a:t>1992. </a:t>
            </a:r>
            <a:r>
              <a:rPr lang="hr-BA" dirty="0"/>
              <a:t>hrvatske snage ušle u mostarsku vojarnu, </a:t>
            </a:r>
          </a:p>
          <a:p>
            <a:pPr marL="0" indent="0">
              <a:buNone/>
            </a:pPr>
            <a:r>
              <a:rPr lang="hr-BA" dirty="0"/>
              <a:t>   u mostarska naselja Rodoč i Jasenicu te u tvornicu Aluminij</a:t>
            </a:r>
          </a:p>
          <a:p>
            <a:r>
              <a:rPr lang="hr-BA" dirty="0"/>
              <a:t>pri oslobođenju vojarne poginuli su pripadnici </a:t>
            </a:r>
          </a:p>
          <a:p>
            <a:pPr marL="0" indent="0">
              <a:buNone/>
            </a:pPr>
            <a:r>
              <a:rPr lang="hr-BA" dirty="0"/>
              <a:t>   HVO-a Stanislav Baja Kraljević i Mijo Babić i </a:t>
            </a:r>
          </a:p>
          <a:p>
            <a:pPr marL="0" indent="0">
              <a:buNone/>
            </a:pPr>
            <a:r>
              <a:rPr lang="hr-BA" dirty="0"/>
              <a:t>   14 pripadnika HVO-a je ranjeno</a:t>
            </a:r>
          </a:p>
          <a:p>
            <a:r>
              <a:rPr lang="hr-BA" dirty="0">
                <a:solidFill>
                  <a:srgbClr val="FF0000"/>
                </a:solidFill>
              </a:rPr>
              <a:t>11. lipnja 1993. </a:t>
            </a:r>
            <a:r>
              <a:rPr lang="hr-BA" dirty="0"/>
              <a:t>oslobođena vojarna JNA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36" y="3309870"/>
            <a:ext cx="3517341" cy="25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5947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5400" dirty="0">
                <a:latin typeface="Algerian" panose="04020705040A02060702" pitchFamily="82" charset="0"/>
              </a:rPr>
              <a:t>Utjecaj Domovinskog rata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ovaj posljednji, nažalost najgori rat koji je pogodio područje Hercegovine i ostavio veliki pečat na stanovništvo i život</a:t>
            </a:r>
          </a:p>
          <a:p>
            <a:r>
              <a:rPr lang="hr-HR" dirty="0"/>
              <a:t>i nakon nemilosrdnih postupaka JNA,  hrabri Hrvati su ostali živjeti na ovim područjima puni snage, ljubavi i vjere u bolje sutra</a:t>
            </a:r>
          </a:p>
          <a:p>
            <a:pPr marL="0" indent="0">
              <a:buNone/>
            </a:pPr>
            <a:r>
              <a:rPr lang="hr-HR" i="1" dirty="0"/>
              <a:t>   (pjesma učenice)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44710"/>
            <a:ext cx="5181600" cy="3889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5093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5400" dirty="0">
                <a:latin typeface="Algerian" panose="04020705040A02060702" pitchFamily="82" charset="0"/>
              </a:rPr>
              <a:t>Himna Republike Hrvatske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i="1" dirty="0"/>
              <a:t>Lijepa naša domovino</a:t>
            </a:r>
          </a:p>
          <a:p>
            <a:r>
              <a:rPr lang="hr-HR" dirty="0"/>
              <a:t>Tekstopisac: </a:t>
            </a:r>
            <a:r>
              <a:rPr lang="hr-HR" dirty="0">
                <a:solidFill>
                  <a:srgbClr val="FF0000"/>
                </a:solidFill>
              </a:rPr>
              <a:t>Antun Mihanović</a:t>
            </a:r>
          </a:p>
          <a:p>
            <a:r>
              <a:rPr lang="hr-HR" dirty="0"/>
              <a:t>Skladatelj: </a:t>
            </a:r>
            <a:r>
              <a:rPr lang="hr-HR" dirty="0">
                <a:solidFill>
                  <a:srgbClr val="FF0000"/>
                </a:solidFill>
              </a:rPr>
              <a:t>Josip Runjanin</a:t>
            </a:r>
          </a:p>
          <a:p>
            <a:r>
              <a:rPr lang="hr-HR" dirty="0"/>
              <a:t>Prihvaćena: </a:t>
            </a:r>
            <a:r>
              <a:rPr lang="hr-HR" dirty="0">
                <a:solidFill>
                  <a:srgbClr val="FF0000"/>
                </a:solidFill>
              </a:rPr>
              <a:t>29. veljače 1972.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7199290" y="1574778"/>
            <a:ext cx="415451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900" b="1" i="1" dirty="0">
                <a:solidFill>
                  <a:srgbClr val="0070C0"/>
                </a:solidFill>
              </a:rPr>
              <a:t>Lijepa naša domovino,</a:t>
            </a:r>
            <a:r>
              <a:rPr lang="hr-HR" sz="1900" b="1" dirty="0">
                <a:solidFill>
                  <a:srgbClr val="0070C0"/>
                </a:solidFill>
              </a:rPr>
              <a:t/>
            </a:r>
            <a:br>
              <a:rPr lang="hr-HR" sz="1900" b="1" dirty="0">
                <a:solidFill>
                  <a:srgbClr val="0070C0"/>
                </a:solidFill>
              </a:rPr>
            </a:br>
            <a:r>
              <a:rPr lang="hr-HR" sz="1900" b="1" i="1" dirty="0">
                <a:solidFill>
                  <a:srgbClr val="0070C0"/>
                </a:solidFill>
              </a:rPr>
              <a:t>Oj junačka zemljo mila,</a:t>
            </a:r>
            <a:r>
              <a:rPr lang="hr-HR" sz="1900" b="1" dirty="0">
                <a:solidFill>
                  <a:srgbClr val="0070C0"/>
                </a:solidFill>
              </a:rPr>
              <a:t/>
            </a:r>
            <a:br>
              <a:rPr lang="hr-HR" sz="1900" b="1" dirty="0">
                <a:solidFill>
                  <a:srgbClr val="0070C0"/>
                </a:solidFill>
              </a:rPr>
            </a:br>
            <a:r>
              <a:rPr lang="hr-HR" sz="1900" b="1" i="1" dirty="0">
                <a:solidFill>
                  <a:srgbClr val="0070C0"/>
                </a:solidFill>
              </a:rPr>
              <a:t>Stare slave djedovino,</a:t>
            </a:r>
            <a:r>
              <a:rPr lang="hr-HR" sz="1900" b="1" dirty="0">
                <a:solidFill>
                  <a:srgbClr val="0070C0"/>
                </a:solidFill>
              </a:rPr>
              <a:t/>
            </a:r>
            <a:br>
              <a:rPr lang="hr-HR" sz="1900" b="1" dirty="0">
                <a:solidFill>
                  <a:srgbClr val="0070C0"/>
                </a:solidFill>
              </a:rPr>
            </a:br>
            <a:r>
              <a:rPr lang="hr-HR" sz="1900" b="1" i="1" dirty="0">
                <a:solidFill>
                  <a:srgbClr val="0070C0"/>
                </a:solidFill>
              </a:rPr>
              <a:t>Da bi vazda sretna bila! </a:t>
            </a:r>
            <a:r>
              <a:rPr lang="hr-HR" sz="1900" b="1" dirty="0">
                <a:solidFill>
                  <a:srgbClr val="0070C0"/>
                </a:solidFill>
              </a:rPr>
              <a:t/>
            </a:r>
            <a:br>
              <a:rPr lang="hr-HR" sz="1900" b="1" dirty="0">
                <a:solidFill>
                  <a:srgbClr val="0070C0"/>
                </a:solidFill>
              </a:rPr>
            </a:br>
            <a:r>
              <a:rPr lang="hr-HR" sz="1900" b="1" dirty="0">
                <a:solidFill>
                  <a:srgbClr val="0070C0"/>
                </a:solidFill>
              </a:rPr>
              <a:t/>
            </a:r>
            <a:br>
              <a:rPr lang="hr-HR" sz="1900" b="1" dirty="0">
                <a:solidFill>
                  <a:srgbClr val="0070C0"/>
                </a:solidFill>
              </a:rPr>
            </a:br>
            <a:r>
              <a:rPr lang="hr-HR" sz="1900" b="1" i="1" dirty="0">
                <a:solidFill>
                  <a:srgbClr val="0070C0"/>
                </a:solidFill>
              </a:rPr>
              <a:t>Mila, kano si nam slavna,</a:t>
            </a:r>
            <a:r>
              <a:rPr lang="hr-HR" sz="1900" b="1" dirty="0">
                <a:solidFill>
                  <a:srgbClr val="0070C0"/>
                </a:solidFill>
              </a:rPr>
              <a:t/>
            </a:r>
            <a:br>
              <a:rPr lang="hr-HR" sz="1900" b="1" dirty="0">
                <a:solidFill>
                  <a:srgbClr val="0070C0"/>
                </a:solidFill>
              </a:rPr>
            </a:br>
            <a:r>
              <a:rPr lang="hr-HR" sz="1900" b="1" i="1" dirty="0">
                <a:solidFill>
                  <a:srgbClr val="0070C0"/>
                </a:solidFill>
              </a:rPr>
              <a:t>Mila si nam ti jedina.</a:t>
            </a:r>
            <a:r>
              <a:rPr lang="hr-HR" sz="1900" b="1" dirty="0">
                <a:solidFill>
                  <a:srgbClr val="0070C0"/>
                </a:solidFill>
              </a:rPr>
              <a:t/>
            </a:r>
            <a:br>
              <a:rPr lang="hr-HR" sz="1900" b="1" dirty="0">
                <a:solidFill>
                  <a:srgbClr val="0070C0"/>
                </a:solidFill>
              </a:rPr>
            </a:br>
            <a:r>
              <a:rPr lang="hr-HR" sz="1900" b="1" i="1" dirty="0">
                <a:solidFill>
                  <a:srgbClr val="0070C0"/>
                </a:solidFill>
              </a:rPr>
              <a:t>Mila, kuda si nam ravna,</a:t>
            </a:r>
            <a:r>
              <a:rPr lang="hr-HR" sz="1900" b="1" dirty="0">
                <a:solidFill>
                  <a:srgbClr val="0070C0"/>
                </a:solidFill>
              </a:rPr>
              <a:t/>
            </a:r>
            <a:br>
              <a:rPr lang="hr-HR" sz="1900" b="1" dirty="0">
                <a:solidFill>
                  <a:srgbClr val="0070C0"/>
                </a:solidFill>
              </a:rPr>
            </a:br>
            <a:r>
              <a:rPr lang="hr-HR" sz="1900" b="1" i="1" dirty="0">
                <a:solidFill>
                  <a:srgbClr val="0070C0"/>
                </a:solidFill>
              </a:rPr>
              <a:t>Mila, kuda si planina! </a:t>
            </a:r>
            <a:r>
              <a:rPr lang="hr-HR" sz="1900" b="1" dirty="0">
                <a:solidFill>
                  <a:srgbClr val="0070C0"/>
                </a:solidFill>
              </a:rPr>
              <a:t/>
            </a:r>
            <a:br>
              <a:rPr lang="hr-HR" sz="1900" b="1" dirty="0">
                <a:solidFill>
                  <a:srgbClr val="0070C0"/>
                </a:solidFill>
              </a:rPr>
            </a:br>
            <a:r>
              <a:rPr lang="hr-HR" sz="1900" b="1" dirty="0">
                <a:solidFill>
                  <a:srgbClr val="0070C0"/>
                </a:solidFill>
              </a:rPr>
              <a:t/>
            </a:r>
            <a:br>
              <a:rPr lang="hr-HR" sz="1900" b="1" dirty="0">
                <a:solidFill>
                  <a:srgbClr val="0070C0"/>
                </a:solidFill>
              </a:rPr>
            </a:br>
            <a:r>
              <a:rPr lang="hr-HR" sz="1900" b="1" i="1" dirty="0">
                <a:solidFill>
                  <a:srgbClr val="0070C0"/>
                </a:solidFill>
              </a:rPr>
              <a:t>Teci Dravo, Savo teci,</a:t>
            </a:r>
            <a:r>
              <a:rPr lang="hr-HR" sz="1900" b="1" dirty="0">
                <a:solidFill>
                  <a:srgbClr val="0070C0"/>
                </a:solidFill>
              </a:rPr>
              <a:t/>
            </a:r>
            <a:br>
              <a:rPr lang="hr-HR" sz="1900" b="1" dirty="0">
                <a:solidFill>
                  <a:srgbClr val="0070C0"/>
                </a:solidFill>
              </a:rPr>
            </a:br>
            <a:r>
              <a:rPr lang="hr-HR" sz="1900" b="1" i="1" dirty="0">
                <a:solidFill>
                  <a:srgbClr val="0070C0"/>
                </a:solidFill>
              </a:rPr>
              <a:t>Nit' ti Dunav silu gubi,</a:t>
            </a:r>
            <a:r>
              <a:rPr lang="hr-HR" sz="1900" b="1" dirty="0">
                <a:solidFill>
                  <a:srgbClr val="0070C0"/>
                </a:solidFill>
              </a:rPr>
              <a:t/>
            </a:r>
            <a:br>
              <a:rPr lang="hr-HR" sz="1900" b="1" dirty="0">
                <a:solidFill>
                  <a:srgbClr val="0070C0"/>
                </a:solidFill>
              </a:rPr>
            </a:br>
            <a:r>
              <a:rPr lang="hr-HR" sz="1900" b="1" i="1" dirty="0">
                <a:solidFill>
                  <a:srgbClr val="0070C0"/>
                </a:solidFill>
              </a:rPr>
              <a:t>Sinje more svijetu reci,</a:t>
            </a:r>
            <a:r>
              <a:rPr lang="hr-HR" sz="1900" b="1" dirty="0">
                <a:solidFill>
                  <a:srgbClr val="0070C0"/>
                </a:solidFill>
              </a:rPr>
              <a:t/>
            </a:r>
            <a:br>
              <a:rPr lang="hr-HR" sz="1900" b="1" dirty="0">
                <a:solidFill>
                  <a:srgbClr val="0070C0"/>
                </a:solidFill>
              </a:rPr>
            </a:br>
            <a:r>
              <a:rPr lang="hr-HR" sz="1900" b="1" i="1" dirty="0">
                <a:solidFill>
                  <a:srgbClr val="0070C0"/>
                </a:solidFill>
              </a:rPr>
              <a:t>Da svoj narod Hrvat ljubi.</a:t>
            </a:r>
            <a:r>
              <a:rPr lang="hr-HR" sz="1900" b="1" dirty="0">
                <a:solidFill>
                  <a:srgbClr val="0070C0"/>
                </a:solidFill>
              </a:rPr>
              <a:t/>
            </a:r>
            <a:br>
              <a:rPr lang="hr-HR" sz="1900" b="1" dirty="0">
                <a:solidFill>
                  <a:srgbClr val="0070C0"/>
                </a:solidFill>
              </a:rPr>
            </a:br>
            <a:r>
              <a:rPr lang="hr-HR" sz="1900" b="1" dirty="0">
                <a:solidFill>
                  <a:srgbClr val="0070C0"/>
                </a:solidFill>
              </a:rPr>
              <a:t/>
            </a:r>
            <a:br>
              <a:rPr lang="hr-HR" sz="1900" b="1" dirty="0">
                <a:solidFill>
                  <a:srgbClr val="0070C0"/>
                </a:solidFill>
              </a:rPr>
            </a:br>
            <a:r>
              <a:rPr lang="hr-HR" sz="1900" b="1" i="1" dirty="0">
                <a:solidFill>
                  <a:srgbClr val="0070C0"/>
                </a:solidFill>
              </a:rPr>
              <a:t>Dok mu njive sunce grije,</a:t>
            </a:r>
            <a:r>
              <a:rPr lang="hr-HR" sz="1900" b="1" dirty="0">
                <a:solidFill>
                  <a:srgbClr val="0070C0"/>
                </a:solidFill>
              </a:rPr>
              <a:t/>
            </a:r>
            <a:br>
              <a:rPr lang="hr-HR" sz="1900" b="1" dirty="0">
                <a:solidFill>
                  <a:srgbClr val="0070C0"/>
                </a:solidFill>
              </a:rPr>
            </a:br>
            <a:r>
              <a:rPr lang="hr-HR" sz="1900" b="1" i="1" dirty="0">
                <a:solidFill>
                  <a:srgbClr val="0070C0"/>
                </a:solidFill>
              </a:rPr>
              <a:t>Dok mu hrašće bura vije,</a:t>
            </a:r>
            <a:r>
              <a:rPr lang="hr-HR" sz="1900" b="1" dirty="0">
                <a:solidFill>
                  <a:srgbClr val="0070C0"/>
                </a:solidFill>
              </a:rPr>
              <a:t/>
            </a:r>
            <a:br>
              <a:rPr lang="hr-HR" sz="1900" b="1" dirty="0">
                <a:solidFill>
                  <a:srgbClr val="0070C0"/>
                </a:solidFill>
              </a:rPr>
            </a:br>
            <a:r>
              <a:rPr lang="hr-HR" sz="1900" b="1" i="1" dirty="0">
                <a:solidFill>
                  <a:srgbClr val="0070C0"/>
                </a:solidFill>
              </a:rPr>
              <a:t>Dok mu mrtve grobak krije,</a:t>
            </a:r>
            <a:r>
              <a:rPr lang="hr-HR" sz="1900" b="1" dirty="0">
                <a:solidFill>
                  <a:srgbClr val="0070C0"/>
                </a:solidFill>
              </a:rPr>
              <a:t/>
            </a:r>
            <a:br>
              <a:rPr lang="hr-HR" sz="1900" b="1" dirty="0">
                <a:solidFill>
                  <a:srgbClr val="0070C0"/>
                </a:solidFill>
              </a:rPr>
            </a:br>
            <a:r>
              <a:rPr lang="hr-HR" sz="1900" b="1" i="1" dirty="0">
                <a:solidFill>
                  <a:srgbClr val="0070C0"/>
                </a:solidFill>
              </a:rPr>
              <a:t>Dok mu živo srce bije!</a:t>
            </a:r>
            <a:endParaRPr lang="hr-HR" sz="1900" b="1" dirty="0">
              <a:solidFill>
                <a:srgbClr val="0070C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34" y="3915176"/>
            <a:ext cx="4855335" cy="27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70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5400" dirty="0">
                <a:latin typeface="Algerian" panose="04020705040A02060702" pitchFamily="82" charset="0"/>
              </a:rPr>
              <a:t>HVALA NA POZORNOSTI!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309" y="3514725"/>
            <a:ext cx="2384524" cy="24669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765" y="3491718"/>
            <a:ext cx="1857375" cy="24669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98" y="1783153"/>
            <a:ext cx="2717195" cy="17430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833" y="5116066"/>
            <a:ext cx="2531553" cy="138776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493" y="3526228"/>
            <a:ext cx="2072755" cy="243246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18" y="3514725"/>
            <a:ext cx="2411475" cy="2443968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18" y="1771650"/>
            <a:ext cx="2619375" cy="174307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3" y="1771650"/>
            <a:ext cx="2619375" cy="174307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73" y="1766887"/>
            <a:ext cx="2847975" cy="1743075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133" y="3509962"/>
            <a:ext cx="252925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87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>
                <a:latin typeface="Algerian" panose="04020705040A02060702" pitchFamily="82" charset="0"/>
              </a:rPr>
              <a:t>Balvan</a:t>
            </a:r>
            <a:r>
              <a:rPr lang="hr-HR" sz="8000" dirty="0">
                <a:latin typeface="Algerian" panose="04020705040A02060702" pitchFamily="82" charset="0"/>
              </a:rPr>
              <a:t> </a:t>
            </a:r>
            <a:r>
              <a:rPr lang="hr-HR" sz="6000" dirty="0">
                <a:latin typeface="Algerian" panose="04020705040A02060702" pitchFamily="82" charset="0"/>
              </a:rPr>
              <a:t>revolucija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BA" dirty="0"/>
              <a:t>naziv za početnu fazu,a ponekad i za cijelu oružanu pobunu dijela Srba u Hrvatskoj, potaknutu iz Srbije i od velikosrpskih krugova u JNA</a:t>
            </a:r>
          </a:p>
          <a:p>
            <a:r>
              <a:rPr lang="hr-BA" b="1" dirty="0">
                <a:solidFill>
                  <a:srgbClr val="FF0000"/>
                </a:solidFill>
              </a:rPr>
              <a:t>17. kolovoza 1990. godine</a:t>
            </a:r>
            <a:r>
              <a:rPr lang="hr-BA" dirty="0">
                <a:solidFill>
                  <a:srgbClr val="FF0000"/>
                </a:solidFill>
              </a:rPr>
              <a:t> </a:t>
            </a:r>
            <a:r>
              <a:rPr lang="hr-BA" dirty="0"/>
              <a:t>u okolici Knina</a:t>
            </a:r>
            <a:endParaRPr lang="hr-BA" b="1" dirty="0"/>
          </a:p>
        </p:txBody>
      </p:sp>
      <p:pic>
        <p:nvPicPr>
          <p:cNvPr id="7" name="Rezervirano mjesto sadržaja 6" descr="43-1-SLAVON-SRBI-4-199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2200" y="1918952"/>
            <a:ext cx="5006662" cy="3330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83731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>
                <a:latin typeface="Algerian" panose="04020705040A02060702" pitchFamily="82" charset="0"/>
              </a:rPr>
              <a:t>Tijek Domovinskog rata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46975" y="1790163"/>
            <a:ext cx="9402161" cy="4220585"/>
          </a:xfrm>
        </p:spPr>
        <p:txBody>
          <a:bodyPr/>
          <a:lstStyle/>
          <a:p>
            <a:r>
              <a:rPr lang="hr-BA" dirty="0"/>
              <a:t>tri etape</a:t>
            </a:r>
            <a:r>
              <a:rPr lang="hr-BA" b="1" dirty="0"/>
              <a:t>:</a:t>
            </a:r>
          </a:p>
          <a:p>
            <a:pPr lvl="1"/>
            <a:r>
              <a:rPr lang="hr-BA" sz="2800" dirty="0"/>
              <a:t>od </a:t>
            </a:r>
            <a:r>
              <a:rPr lang="hr-BA" sz="2800" dirty="0">
                <a:solidFill>
                  <a:srgbClr val="FF0000"/>
                </a:solidFill>
              </a:rPr>
              <a:t>1991.</a:t>
            </a:r>
            <a:r>
              <a:rPr lang="hr-BA" sz="2800" dirty="0"/>
              <a:t> do </a:t>
            </a:r>
            <a:r>
              <a:rPr lang="hr-BA" sz="2800" dirty="0">
                <a:solidFill>
                  <a:srgbClr val="FF0000"/>
                </a:solidFill>
              </a:rPr>
              <a:t>1992.</a:t>
            </a:r>
            <a:r>
              <a:rPr lang="hr-BA" sz="2800" dirty="0"/>
              <a:t> godine</a:t>
            </a:r>
          </a:p>
          <a:p>
            <a:pPr lvl="1"/>
            <a:r>
              <a:rPr lang="hr-BA" sz="2800" dirty="0"/>
              <a:t>od </a:t>
            </a:r>
            <a:r>
              <a:rPr lang="hr-BA" sz="2800" dirty="0">
                <a:solidFill>
                  <a:srgbClr val="FF0000"/>
                </a:solidFill>
              </a:rPr>
              <a:t>1992. </a:t>
            </a:r>
            <a:r>
              <a:rPr lang="hr-BA" sz="2800" dirty="0"/>
              <a:t>do </a:t>
            </a:r>
            <a:r>
              <a:rPr lang="hr-BA" sz="2800" dirty="0">
                <a:solidFill>
                  <a:srgbClr val="FF0000"/>
                </a:solidFill>
              </a:rPr>
              <a:t>1995.</a:t>
            </a:r>
            <a:r>
              <a:rPr lang="hr-BA" sz="2800" dirty="0"/>
              <a:t> godine</a:t>
            </a:r>
          </a:p>
          <a:p>
            <a:pPr lvl="1"/>
            <a:r>
              <a:rPr lang="hr-BA" sz="2800" dirty="0"/>
              <a:t>od </a:t>
            </a:r>
            <a:r>
              <a:rPr lang="hr-BA" sz="2800" dirty="0">
                <a:solidFill>
                  <a:srgbClr val="FF0000"/>
                </a:solidFill>
              </a:rPr>
              <a:t>1996. </a:t>
            </a:r>
            <a:r>
              <a:rPr lang="hr-BA" sz="2800" dirty="0"/>
              <a:t>do </a:t>
            </a:r>
            <a:r>
              <a:rPr lang="hr-BA" sz="2800" dirty="0">
                <a:solidFill>
                  <a:srgbClr val="FF0000"/>
                </a:solidFill>
              </a:rPr>
              <a:t>1998. </a:t>
            </a:r>
            <a:r>
              <a:rPr lang="hr-BA" sz="2800" dirty="0"/>
              <a:t>godine</a:t>
            </a:r>
          </a:p>
        </p:txBody>
      </p:sp>
      <p:pic>
        <p:nvPicPr>
          <p:cNvPr id="4" name="Slika 3" descr="160805739124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900455"/>
            <a:ext cx="3565773" cy="2389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Domovinski_rat_agresija_na_Hrvatsk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3480" y="3900454"/>
            <a:ext cx="2880320" cy="2389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99" y="3900455"/>
            <a:ext cx="3178801" cy="2389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4770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>
                <a:latin typeface="Algerian" panose="04020705040A02060702" pitchFamily="82" charset="0"/>
              </a:rPr>
              <a:t>Oružana agresija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hr-BA" dirty="0"/>
              <a:t>1991. - Hrvatska raspolagala s približno </a:t>
            </a:r>
            <a:r>
              <a:rPr lang="hr-BA" dirty="0">
                <a:solidFill>
                  <a:srgbClr val="FF0000"/>
                </a:solidFill>
              </a:rPr>
              <a:t>30 000 komada oružja</a:t>
            </a:r>
          </a:p>
          <a:p>
            <a:r>
              <a:rPr lang="hr-BA" dirty="0"/>
              <a:t>prva brigada osnovana u Zagrebu</a:t>
            </a:r>
          </a:p>
          <a:p>
            <a:r>
              <a:rPr lang="hr-BA" dirty="0">
                <a:solidFill>
                  <a:srgbClr val="FF0000"/>
                </a:solidFill>
              </a:rPr>
              <a:t>proljeće 1991. </a:t>
            </a:r>
            <a:r>
              <a:rPr lang="hr-BA" dirty="0"/>
              <a:t>- počeli izbijati prvi oružani sukobi</a:t>
            </a:r>
          </a:p>
          <a:p>
            <a:r>
              <a:rPr lang="hr-BA" dirty="0"/>
              <a:t>1991.</a:t>
            </a:r>
            <a:r>
              <a:rPr lang="hr-BA" b="1" dirty="0"/>
              <a:t> </a:t>
            </a:r>
            <a:r>
              <a:rPr lang="hr-BA" dirty="0"/>
              <a:t>- JNA se uključila u izravne napade na Hrvatske položaje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9" y="3982534"/>
            <a:ext cx="4009554" cy="1985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19" y="3982534"/>
            <a:ext cx="3799268" cy="1985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1102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>
                <a:latin typeface="Algerian" panose="04020705040A02060702" pitchFamily="82" charset="0"/>
              </a:rPr>
              <a:t>Bojišta</a:t>
            </a:r>
            <a:endParaRPr lang="hr-HR" sz="7200" dirty="0">
              <a:latin typeface="Algerian" panose="04020705040A02060702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Sjevernodalmatinsko bojište</a:t>
            </a:r>
          </a:p>
          <a:p>
            <a:r>
              <a:rPr lang="hr-BA" dirty="0"/>
              <a:t>Južnodalmatinsko bojište</a:t>
            </a:r>
          </a:p>
          <a:p>
            <a:r>
              <a:rPr lang="hr-BA" dirty="0"/>
              <a:t>Ličko bojište</a:t>
            </a:r>
          </a:p>
          <a:p>
            <a:r>
              <a:rPr lang="hr-BA" dirty="0"/>
              <a:t>Kordunsko bojište</a:t>
            </a:r>
          </a:p>
          <a:p>
            <a:r>
              <a:rPr lang="hr-BA" dirty="0"/>
              <a:t>Banovinsko bojište</a:t>
            </a:r>
          </a:p>
          <a:p>
            <a:r>
              <a:rPr lang="hr-BA" dirty="0"/>
              <a:t>Zapadnoslavonsko bojište</a:t>
            </a:r>
          </a:p>
          <a:p>
            <a:r>
              <a:rPr lang="hr-BA" dirty="0" err="1"/>
              <a:t>Istočnoslavonsko</a:t>
            </a:r>
            <a:r>
              <a:rPr lang="hr-BA" dirty="0"/>
              <a:t> bojište</a:t>
            </a:r>
          </a:p>
        </p:txBody>
      </p:sp>
      <p:pic>
        <p:nvPicPr>
          <p:cNvPr id="5" name="Slika 4" descr="preuz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4219" y="1690688"/>
            <a:ext cx="3923928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19" y="4216619"/>
            <a:ext cx="3923928" cy="2422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5668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BA" sz="6000" dirty="0">
                <a:latin typeface="Algerian" panose="04020705040A02060702" pitchFamily="82" charset="0"/>
              </a:rPr>
              <a:t>Sudjelovanje u borbama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obrana Dubrovnika</a:t>
            </a:r>
          </a:p>
          <a:p>
            <a:r>
              <a:rPr lang="hr-BA" dirty="0"/>
              <a:t>bitka za Srđ</a:t>
            </a:r>
          </a:p>
          <a:p>
            <a:r>
              <a:rPr lang="hr-BA" dirty="0"/>
              <a:t>operacija Lipanjske zore</a:t>
            </a:r>
          </a:p>
          <a:p>
            <a:r>
              <a:rPr lang="hr-BA" dirty="0"/>
              <a:t>operacija Maslenica</a:t>
            </a:r>
          </a:p>
          <a:p>
            <a:endParaRPr lang="hr-BA" dirty="0"/>
          </a:p>
        </p:txBody>
      </p:sp>
      <p:pic>
        <p:nvPicPr>
          <p:cNvPr id="4" name="Slika 3" descr="H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7533" y="1625030"/>
            <a:ext cx="3977011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 descr="10-04-11-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1128" y="4340320"/>
            <a:ext cx="4892600" cy="19938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Slika 5" descr="H201604100081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8117" y="4092178"/>
            <a:ext cx="3744416" cy="24901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1017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>
                <a:latin typeface="Algerian" panose="04020705040A02060702" pitchFamily="82" charset="0"/>
              </a:rPr>
              <a:t>Obrana Dubrovnika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skupni naziv ratnih vojnih operacija</a:t>
            </a:r>
          </a:p>
          <a:p>
            <a:r>
              <a:rPr lang="hr-BA" dirty="0"/>
              <a:t>u obranu Dubrovnika spadaju i operacije Čegalj, Tigar, Oslobođena zemlja, Vlaštica i Operacija Konavle</a:t>
            </a:r>
          </a:p>
        </p:txBody>
      </p:sp>
      <p:pic>
        <p:nvPicPr>
          <p:cNvPr id="5" name="Slika 4" descr="preuzmi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3988" y="3235054"/>
            <a:ext cx="3437269" cy="23942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90" y="3837904"/>
            <a:ext cx="4237149" cy="247399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6545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>
                <a:latin typeface="Algerian" panose="04020705040A02060702" pitchFamily="82" charset="0"/>
              </a:rPr>
              <a:t>Bitka za Srđ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328387"/>
            <a:ext cx="5157787" cy="3684588"/>
          </a:xfrm>
        </p:spPr>
        <p:txBody>
          <a:bodyPr/>
          <a:lstStyle/>
          <a:p>
            <a:r>
              <a:rPr lang="hr-BA" dirty="0"/>
              <a:t>naziv ratne operacije obrane Dubrovnika na brdu Srđ tijekom Domovinskog rata</a:t>
            </a:r>
          </a:p>
          <a:p>
            <a:r>
              <a:rPr lang="hr-BA" dirty="0">
                <a:solidFill>
                  <a:srgbClr val="FF0000"/>
                </a:solidFill>
              </a:rPr>
              <a:t>6. prosinca 1991.</a:t>
            </a:r>
          </a:p>
          <a:p>
            <a:r>
              <a:rPr lang="hr-BA" dirty="0">
                <a:solidFill>
                  <a:srgbClr val="FF0000"/>
                </a:solidFill>
              </a:rPr>
              <a:t>pobjeda Hrvatske vojske</a:t>
            </a:r>
          </a:p>
        </p:txBody>
      </p:sp>
      <p:pic>
        <p:nvPicPr>
          <p:cNvPr id="9" name="Rezervirano mjesto sadržaja 8" descr="Gjuki_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232179" y="1916263"/>
            <a:ext cx="4501008" cy="381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5061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757</Words>
  <Application>Microsoft Office PowerPoint</Application>
  <PresentationFormat>Widescreen</PresentationFormat>
  <Paragraphs>128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Aharoni</vt:lpstr>
      <vt:lpstr>Algerian</vt:lpstr>
      <vt:lpstr>Arial</vt:lpstr>
      <vt:lpstr>Calibri</vt:lpstr>
      <vt:lpstr>Calibri Light</vt:lpstr>
      <vt:lpstr>Office Theme</vt:lpstr>
      <vt:lpstr>   „ JA DOMOVINU IMAM, U SRCU JE NOSIM! ”  Domovinski rat  </vt:lpstr>
      <vt:lpstr>Domovinski rat</vt:lpstr>
      <vt:lpstr>Balvan revolucija</vt:lpstr>
      <vt:lpstr>Tijek Domovinskog rata</vt:lpstr>
      <vt:lpstr>Oružana agresija</vt:lpstr>
      <vt:lpstr>Bojišta</vt:lpstr>
      <vt:lpstr>Sudjelovanje u borbama</vt:lpstr>
      <vt:lpstr>Obrana Dubrovnika</vt:lpstr>
      <vt:lpstr>Bitka za Srđ</vt:lpstr>
      <vt:lpstr>Operacija Lipanjske zore</vt:lpstr>
      <vt:lpstr>Operacija Oluja</vt:lpstr>
      <vt:lpstr>Operacija Maslenica</vt:lpstr>
      <vt:lpstr>IX. bojna „Rafael vitez Boban”</vt:lpstr>
      <vt:lpstr>Posljedice Domovinskog rata</vt:lpstr>
      <vt:lpstr>VUKOVAR (sastav učenice) </vt:lpstr>
      <vt:lpstr>Bitka za Vukovar</vt:lpstr>
      <vt:lpstr>Prvi dio bitke</vt:lpstr>
      <vt:lpstr>Drugi dio bitke</vt:lpstr>
      <vt:lpstr>Treći dio bitke</vt:lpstr>
      <vt:lpstr>Konačni pad Vukovara</vt:lpstr>
      <vt:lpstr>Vukovarska bolnica (simbol grada)</vt:lpstr>
      <vt:lpstr>Vukovarski vodotoranj</vt:lpstr>
      <vt:lpstr>Ovčara</vt:lpstr>
      <vt:lpstr>Posljedice</vt:lpstr>
      <vt:lpstr>Oslobođenje Rodoča</vt:lpstr>
      <vt:lpstr>Utjecaj Domovinskog rata</vt:lpstr>
      <vt:lpstr>Himna Republike Hrvatske</vt:lpstr>
      <vt:lpstr>HVALA NA POZORNOSTI!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VUKOVAR</dc:title>
  <dc:creator>Korisnik</dc:creator>
  <cp:lastModifiedBy>Nandi</cp:lastModifiedBy>
  <cp:revision>93</cp:revision>
  <dcterms:created xsi:type="dcterms:W3CDTF">2019-03-31T14:18:31Z</dcterms:created>
  <dcterms:modified xsi:type="dcterms:W3CDTF">2019-05-19T12:27:06Z</dcterms:modified>
</cp:coreProperties>
</file>