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.marijanovic25@gmail.com" initials="p" lastIdx="2" clrIdx="0">
    <p:extLst>
      <p:ext uri="{19B8F6BF-5375-455C-9EA6-DF929625EA0E}">
        <p15:presenceInfo xmlns:p15="http://schemas.microsoft.com/office/powerpoint/2012/main" xmlns="" userId="6098b9c7883d28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B9338-225E-45C2-A430-DDD7D5510B78}" v="535" dt="2019-05-17T10:25:49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xmlns="" id="{994D7BE2-32F5-4FEF-B394-A20413E1F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918B65C-5BCD-4077-9CE7-9BFEBA3C65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A7EAB-E281-444E-911E-0FBEE026C087}" type="datetimeFigureOut">
              <a:rPr lang="hr-HR" smtClean="0"/>
              <a:pPr/>
              <a:t>20.5.2019.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1C88790F-A109-4ACC-BFF4-68B093FE04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DCD2E45-4291-4A93-8546-8C7D6B8AA4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9560-874E-4FE9-929A-19101786DC4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2216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309F6-E16D-4E75-8762-BBCC08BECB48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A5EB2-7D38-400D-B45E-B4E91B8939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239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403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13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871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9221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440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066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168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58156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110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57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703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77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5573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879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10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288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073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FBA9656-9974-4439-B13B-0DA70AF9EE6C}" type="datetimeFigureOut">
              <a:rPr lang="hr-HR" smtClean="0"/>
              <a:pPr/>
              <a:t>20.5.2019.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9DBEE5-A1E8-4F81-8037-619974D599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7153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limit.blogger.ba/arhiva/2016/03/20/400168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jesak.info/lifestyle/flash/britanska-agencija-milijarderima-prodaje-mostar-pod-dubrovnik/2187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dom.org/?p=214" TargetMode="External"/><Relationship Id="rId4" Type="http://schemas.openxmlformats.org/officeDocument/2006/relationships/hyperlink" Target="https://www.visitmycountry.net/bosnia_herzegovina/en/index.php/culture/religious-facilities/49-kultura/vjerski-objekti/islamski/504-mostar-karadoz-begova-dzami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savinasport.com/domaci-sport/premijer-liga-bih/item/4365-bilbija-odlu%C4%8Dio-mostarski-derbi,-zrinjski-korak-bli%C5%BEe-tituli.html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8302BC-B8FD-4783-A345-7894F4ADC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729" y="4451480"/>
            <a:ext cx="3531544" cy="916488"/>
          </a:xfrm>
        </p:spPr>
        <p:txBody>
          <a:bodyPr anchor="ctr">
            <a:noAutofit/>
          </a:bodyPr>
          <a:lstStyle/>
          <a:p>
            <a:pPr algn="l"/>
            <a:r>
              <a:rPr lang="hr-HR" sz="5400" dirty="0"/>
              <a:t>MOSTAR                                       </a:t>
            </a:r>
          </a:p>
        </p:txBody>
      </p:sp>
      <p:pic>
        <p:nvPicPr>
          <p:cNvPr id="11" name="Slika 10" descr="Slika na kojoj se prikazuje na otvorenom, zgrada, grad, noć&#10;&#10;Opis je automatski generiran">
            <a:extLst>
              <a:ext uri="{FF2B5EF4-FFF2-40B4-BE49-F238E27FC236}">
                <a16:creationId xmlns:a16="http://schemas.microsoft.com/office/drawing/2014/main" xmlns="" id="{18D119D5-B17C-48DA-B641-15EB8E7A1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78" r="11985" b="-3"/>
          <a:stretch/>
        </p:blipFill>
        <p:spPr>
          <a:xfrm>
            <a:off x="20" y="1"/>
            <a:ext cx="4848284" cy="3679633"/>
          </a:xfrm>
          <a:prstGeom prst="rect">
            <a:avLst/>
          </a:prstGeom>
        </p:spPr>
      </p:pic>
      <p:pic>
        <p:nvPicPr>
          <p:cNvPr id="4" name="Slika 3" descr="Slika na kojoj se prikazuje na otvorenom, stablo, cesta, zgrada&#10;&#10;Opis je automatski generiran">
            <a:extLst>
              <a:ext uri="{FF2B5EF4-FFF2-40B4-BE49-F238E27FC236}">
                <a16:creationId xmlns:a16="http://schemas.microsoft.com/office/drawing/2014/main" xmlns="" id="{25230237-BFC9-4EB7-BB44-07D6B58BC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9503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8" name="Slika 7" descr="Slika na kojoj se prikazuje stablo, nebo, na otvorenom, zgrada&#10;&#10;Opis je automatski generiran">
            <a:extLst>
              <a:ext uri="{FF2B5EF4-FFF2-40B4-BE49-F238E27FC236}">
                <a16:creationId xmlns:a16="http://schemas.microsoft.com/office/drawing/2014/main" xmlns="" id="{E388F762-FCB1-452D-8EB8-05BF4E8C8D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9" r="2" b="20453"/>
          <a:stretch/>
        </p:blipFill>
        <p:spPr>
          <a:xfrm>
            <a:off x="20" y="3877937"/>
            <a:ext cx="4848284" cy="29800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AD0C0EF-DBDA-4B40-90EE-DABFA4FFA7D8}"/>
              </a:ext>
            </a:extLst>
          </p:cNvPr>
          <p:cNvSpPr txBox="1"/>
          <p:nvPr/>
        </p:nvSpPr>
        <p:spPr>
          <a:xfrm>
            <a:off x="7343698" y="6457890"/>
            <a:ext cx="707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-Vuk Samotnjak (Petra Marijanović)</a:t>
            </a:r>
          </a:p>
        </p:txBody>
      </p:sp>
    </p:spTree>
    <p:extLst>
      <p:ext uri="{BB962C8B-B14F-4D97-AF65-F5344CB8AC3E}">
        <p14:creationId xmlns:p14="http://schemas.microsoft.com/office/powerpoint/2010/main" xmlns="" val="136039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star stare slike">
            <a:extLst>
              <a:ext uri="{FF2B5EF4-FFF2-40B4-BE49-F238E27FC236}">
                <a16:creationId xmlns:a16="http://schemas.microsoft.com/office/drawing/2014/main" xmlns="" id="{F59E7EB9-ACDA-4559-ACE7-0EA7D7A73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84" b="1722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31D6CF-CD58-46E1-8421-32587F47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62"/>
            <a:ext cx="3696215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POVIJEST</a:t>
            </a:r>
          </a:p>
        </p:txBody>
      </p:sp>
      <p:sp>
        <p:nvSpPr>
          <p:cNvPr id="28" name="Content Placeholder 25">
            <a:extLst>
              <a:ext uri="{FF2B5EF4-FFF2-40B4-BE49-F238E27FC236}">
                <a16:creationId xmlns:a16="http://schemas.microsoft.com/office/drawing/2014/main" xmlns="" id="{EE77DE5C-DBD2-4398-94B1-B13DB39C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588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 Ime Mostar prvi put čujemo u pisanim dokumentima 1452. godine. </a:t>
            </a:r>
          </a:p>
          <a:p>
            <a:r>
              <a:rPr lang="hr-HR" sz="2000" dirty="0">
                <a:solidFill>
                  <a:srgbClr val="FFFFFF"/>
                </a:solidFill>
              </a:rPr>
              <a:t>Dubrovčani su ga u svojim pismima nazivaju malim naseljem sa dvije kule oko drvenog mosta učvršćenog lancima</a:t>
            </a:r>
          </a:p>
          <a:p>
            <a:r>
              <a:rPr lang="hr-HR" sz="2000" dirty="0">
                <a:solidFill>
                  <a:srgbClr val="FFFFFF"/>
                </a:solidFill>
              </a:rPr>
              <a:t>Osmansko osvajanje Mostara dogodilo se </a:t>
            </a:r>
            <a:r>
              <a:rPr lang="hr-HR" sz="2000" dirty="0" smtClean="0">
                <a:solidFill>
                  <a:srgbClr val="FFFFFF"/>
                </a:solidFill>
              </a:rPr>
              <a:t>vjerojatno </a:t>
            </a:r>
            <a:r>
              <a:rPr lang="hr-HR" sz="2000" dirty="0">
                <a:solidFill>
                  <a:srgbClr val="FFFFFF"/>
                </a:solidFill>
              </a:rPr>
              <a:t>1468. godine. U gradu su zatekli život, ljude s novom poviješću i novim običajima, te Hrvate-katolike koje su sljedećih gotovo 500 godina pokušali okrutno zatrti ali nisu uspjeli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24831C6-86BE-4C2C-9D86-D4216E51513D}"/>
              </a:ext>
            </a:extLst>
          </p:cNvPr>
          <p:cNvSpPr txBox="1"/>
          <p:nvPr/>
        </p:nvSpPr>
        <p:spPr>
          <a:xfrm>
            <a:off x="115028" y="151573"/>
            <a:ext cx="9076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Izvor fotografije : </a:t>
            </a:r>
            <a:r>
              <a:rPr lang="hr-HR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http://memorylimit.blogger.ba/arhiva/2016/03/20/4001681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xmlns="" val="242366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1038A45-A5DE-4C9C-AC20-73694D578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6" r="102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B90F5A-9D36-4424-8841-543A3697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hr-HR" sz="4000" dirty="0">
                <a:solidFill>
                  <a:srgbClr val="FFFFFF"/>
                </a:solidFill>
              </a:rPr>
              <a:t>ZEMLJOPIS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69" name="Content Placeholder 1032">
            <a:extLst>
              <a:ext uri="{FF2B5EF4-FFF2-40B4-BE49-F238E27FC236}">
                <a16:creationId xmlns:a16="http://schemas.microsoft.com/office/drawing/2014/main" xmlns="" id="{7C91EC88-2AAD-4913-9843-6E545A1C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Mostar se nalazi na jugu BiH. Kroz sjedište grada prolazi kanjon Neretve. </a:t>
            </a:r>
          </a:p>
          <a:p>
            <a:r>
              <a:rPr lang="hr-HR" sz="2000" dirty="0">
                <a:solidFill>
                  <a:srgbClr val="FFFFFF"/>
                </a:solidFill>
              </a:rPr>
              <a:t>Mostar ima umjerenu sredozemnu klimu sa blažim, ali hladnim zimama, te vrućim ljetima. Ljeti temperatura u hladu može dostići čak i 45 stupnjeva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94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>
                <a:lumMod val="65000"/>
                <a:lumOff val="35000"/>
              </a:schemeClr>
            </a:gs>
            <a:gs pos="93000">
              <a:schemeClr val="tx1">
                <a:lumMod val="50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FF7988-A2BE-4E20-83C6-45862AB6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546" y="82699"/>
            <a:ext cx="5703518" cy="654676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hr-HR" spc="-300" dirty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POZNATE </a:t>
            </a:r>
            <a:r>
              <a:rPr lang="hr-HR" spc="-300" dirty="0" smtClean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spc="-300" dirty="0" smtClean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GRAĐEVINE</a:t>
            </a:r>
            <a:endParaRPr lang="en-US" spc="-300" dirty="0">
              <a:solidFill>
                <a:schemeClr val="tx1">
                  <a:lumMod val="95000"/>
                </a:schemeClr>
              </a:soli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pic>
        <p:nvPicPr>
          <p:cNvPr id="5" name="Slika 4" descr="Slika na kojoj se prikazuje zgrada, na otvorenom, nebo&#10;&#10;Opis je automatski generiran">
            <a:extLst>
              <a:ext uri="{FF2B5EF4-FFF2-40B4-BE49-F238E27FC236}">
                <a16:creationId xmlns:a16="http://schemas.microsoft.com/office/drawing/2014/main" xmlns="" id="{800CF6CF-394D-41C6-BBCF-A12C0E3C8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55" y="1615857"/>
            <a:ext cx="4201172" cy="2800781"/>
          </a:xfrm>
          <a:prstGeom prst="rect">
            <a:avLst/>
          </a:prstGeom>
        </p:spPr>
      </p:pic>
      <p:pic>
        <p:nvPicPr>
          <p:cNvPr id="7" name="Slika 6" descr="Slika na kojoj se prikazuje na otvorenom, nebo, zgrada, stablo&#10;&#10;Opis je automatski generiran">
            <a:extLst>
              <a:ext uri="{FF2B5EF4-FFF2-40B4-BE49-F238E27FC236}">
                <a16:creationId xmlns:a16="http://schemas.microsoft.com/office/drawing/2014/main" xmlns="" id="{E97F66A5-E492-488A-984A-6393614B6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518" y="3073565"/>
            <a:ext cx="2014609" cy="134307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6597537-D548-4F73-AB8A-B3D9EFED7D5E}"/>
              </a:ext>
            </a:extLst>
          </p:cNvPr>
          <p:cNvSpPr txBox="1"/>
          <p:nvPr/>
        </p:nvSpPr>
        <p:spPr>
          <a:xfrm>
            <a:off x="468955" y="4416638"/>
            <a:ext cx="4201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Stara gimnazija u Mostaru</a:t>
            </a:r>
          </a:p>
          <a:p>
            <a:r>
              <a:rPr lang="hr-HR" dirty="0"/>
              <a:t>-U zgradi Mostarske gimnazije smješten je United World </a:t>
            </a:r>
            <a:r>
              <a:rPr lang="hr-HR" dirty="0" err="1"/>
              <a:t>Colleg</a:t>
            </a:r>
            <a:r>
              <a:rPr lang="en-US" dirty="0"/>
              <a:t>e</a:t>
            </a:r>
            <a:r>
              <a:rPr lang="hr-HR" dirty="0"/>
              <a:t> Mostar</a:t>
            </a:r>
          </a:p>
          <a:p>
            <a:r>
              <a:rPr lang="hr-HR" dirty="0"/>
              <a:t>-Izgradila se 1902. godine i bila je druga gimnazija u BiH</a:t>
            </a:r>
          </a:p>
          <a:p>
            <a:r>
              <a:rPr lang="hr-HR" dirty="0"/>
              <a:t>-Izgrađena je pod vlašću Austrougarske i u </a:t>
            </a:r>
            <a:r>
              <a:rPr lang="hr-HR" dirty="0" err="1"/>
              <a:t>neomaurskom</a:t>
            </a:r>
            <a:r>
              <a:rPr lang="hr-HR" dirty="0"/>
              <a:t> stilu</a:t>
            </a:r>
          </a:p>
        </p:txBody>
      </p:sp>
      <p:pic>
        <p:nvPicPr>
          <p:cNvPr id="13" name="Slika 12" descr="Slika na kojoj se prikazuje zgrada, na otvorenom, nebo, velik&#10;&#10;Opis je automatski generiran">
            <a:extLst>
              <a:ext uri="{FF2B5EF4-FFF2-40B4-BE49-F238E27FC236}">
                <a16:creationId xmlns:a16="http://schemas.microsoft.com/office/drawing/2014/main" xmlns="" id="{5AB5400F-6922-41E7-A44D-3F0F7AEBF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818" y="1673174"/>
            <a:ext cx="4201172" cy="2800781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64E30B2-1444-4382-A23A-77AD91B318D5}"/>
              </a:ext>
            </a:extLst>
          </p:cNvPr>
          <p:cNvSpPr txBox="1"/>
          <p:nvPr/>
        </p:nvSpPr>
        <p:spPr>
          <a:xfrm>
            <a:off x="6686818" y="4473956"/>
            <a:ext cx="4201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Dom Herceg Stjepana Kosača</a:t>
            </a:r>
          </a:p>
          <a:p>
            <a:r>
              <a:rPr lang="hr-HR" dirty="0"/>
              <a:t>-Utemeljena je 1994. godine kao javno poduzeće</a:t>
            </a:r>
          </a:p>
          <a:p>
            <a:r>
              <a:rPr lang="hr-HR" dirty="0"/>
              <a:t>-Gradila se od 1959.- 1960. godine</a:t>
            </a:r>
          </a:p>
          <a:p>
            <a:r>
              <a:rPr lang="hr-HR" dirty="0"/>
              <a:t>- Sastoji se od koncertne dvorane, umjetničke galerije, male dvorane i dvije učionice</a:t>
            </a:r>
          </a:p>
        </p:txBody>
      </p:sp>
    </p:spTree>
    <p:extLst>
      <p:ext uri="{BB962C8B-B14F-4D97-AF65-F5344CB8AC3E}">
        <p14:creationId xmlns:p14="http://schemas.microsoft.com/office/powerpoint/2010/main" xmlns="" val="125118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8327F2-1842-4213-8B92-883071FA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977" y="85060"/>
            <a:ext cx="6220046" cy="680485"/>
          </a:xfrm>
        </p:spPr>
        <p:txBody>
          <a:bodyPr>
            <a:noAutofit/>
          </a:bodyPr>
          <a:lstStyle/>
          <a:p>
            <a:r>
              <a:rPr lang="hr-HR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POZNATE GRAĐEVINE</a:t>
            </a:r>
          </a:p>
        </p:txBody>
      </p:sp>
      <p:pic>
        <p:nvPicPr>
          <p:cNvPr id="7" name="Rezervirano mjesto sadržaja 6" descr="Slika na kojoj se prikazuje tamno, na otvorenom&#10;&#10;Opis je automatski generiran">
            <a:extLst>
              <a:ext uri="{FF2B5EF4-FFF2-40B4-BE49-F238E27FC236}">
                <a16:creationId xmlns:a16="http://schemas.microsoft.com/office/drawing/2014/main" xmlns="" id="{ABA5BED4-2A1E-4CFD-B2B2-44DF5370A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63" y="1337518"/>
            <a:ext cx="2893512" cy="3396010"/>
          </a:xfr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0FC2D8C-EB68-4F97-8A64-55BC04778A3A}"/>
              </a:ext>
            </a:extLst>
          </p:cNvPr>
          <p:cNvSpPr txBox="1"/>
          <p:nvPr/>
        </p:nvSpPr>
        <p:spPr>
          <a:xfrm>
            <a:off x="350164" y="4733528"/>
            <a:ext cx="3069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Križ na Humu</a:t>
            </a:r>
          </a:p>
          <a:p>
            <a:r>
              <a:rPr lang="hr-HR" i="1" dirty="0"/>
              <a:t>-Visok je 33 metra</a:t>
            </a:r>
          </a:p>
          <a:p>
            <a:r>
              <a:rPr lang="hr-HR" i="1" dirty="0"/>
              <a:t>-Najviši je križ u BiH</a:t>
            </a:r>
          </a:p>
          <a:p>
            <a:r>
              <a:rPr lang="hr-HR" i="1" dirty="0"/>
              <a:t>-Na donjem djelu križa naslikan je Hrvatski grb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589D253-930C-41BC-9404-E3EAEBD290AB}"/>
              </a:ext>
            </a:extLst>
          </p:cNvPr>
          <p:cNvSpPr txBox="1"/>
          <p:nvPr/>
        </p:nvSpPr>
        <p:spPr>
          <a:xfrm>
            <a:off x="5668757" y="4657060"/>
            <a:ext cx="5164476" cy="210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Stari most</a:t>
            </a:r>
          </a:p>
          <a:p>
            <a:r>
              <a:rPr lang="hr-HR" i="1" dirty="0"/>
              <a:t>-Godine 1557. osmanski sultan Sulejman Veličanstveni kako bi zamijenio stari drveni viseći most koji se činio nestabilnim naručio je novi most</a:t>
            </a:r>
          </a:p>
          <a:p>
            <a:r>
              <a:rPr lang="hr-HR" i="1" dirty="0"/>
              <a:t>-izgradnja je trajala 9 godina</a:t>
            </a:r>
          </a:p>
          <a:p>
            <a:r>
              <a:rPr lang="hr-HR" i="1" dirty="0"/>
              <a:t>-stari most bio je srušen 9. studenog 1993. godine i ponovo izgrađen 2004. godine</a:t>
            </a:r>
          </a:p>
        </p:txBody>
      </p:sp>
      <p:pic>
        <p:nvPicPr>
          <p:cNvPr id="15" name="Slika 14" descr="Slika na kojoj se prikazuje na otvorenom, nebo, voda, zgrada&#10;&#10;Opis je automatski generiran">
            <a:extLst>
              <a:ext uri="{FF2B5EF4-FFF2-40B4-BE49-F238E27FC236}">
                <a16:creationId xmlns:a16="http://schemas.microsoft.com/office/drawing/2014/main" xmlns="" id="{236757A6-CF20-439F-9367-D1F0B3D30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587" y="1336473"/>
            <a:ext cx="5097574" cy="3397055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14C9586-C77E-4A41-BCE0-97EB8C3E4A2A}"/>
              </a:ext>
            </a:extLst>
          </p:cNvPr>
          <p:cNvSpPr txBox="1"/>
          <p:nvPr/>
        </p:nvSpPr>
        <p:spPr>
          <a:xfrm>
            <a:off x="5579515" y="4518084"/>
            <a:ext cx="5614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Izvor fotografije: </a:t>
            </a:r>
            <a:r>
              <a:rPr lang="hr-HR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https://www.bljesak.info/lifestyle/flash/britanska-agencija-milijarderima-prodaje-mostar-pod-dubrovnik/218738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xmlns="" val="3946233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CD6475-0714-4848-82E3-56B17DF9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86" y="142395"/>
            <a:ext cx="6845595" cy="538642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POZNATE</a:t>
            </a:r>
            <a:r>
              <a:rPr lang="hr-HR" dirty="0"/>
              <a:t> GRAĐEVINE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B45C4B2-E574-4FA3-BCC5-0C4484106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336" y="1267729"/>
            <a:ext cx="4000500" cy="300037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F8DA6D2-41DB-47A3-AA6A-6C2782875875}"/>
              </a:ext>
            </a:extLst>
          </p:cNvPr>
          <p:cNvSpPr txBox="1"/>
          <p:nvPr/>
        </p:nvSpPr>
        <p:spPr>
          <a:xfrm>
            <a:off x="934336" y="4268104"/>
            <a:ext cx="40191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/>
              <a:t>Cimska</a:t>
            </a:r>
            <a:r>
              <a:rPr lang="hr-HR" i="1" dirty="0"/>
              <a:t> bazilika</a:t>
            </a:r>
          </a:p>
          <a:p>
            <a:r>
              <a:rPr lang="hr-HR" dirty="0"/>
              <a:t>-Znanstvenici procjenjuju da potječe iz 5.- 6. stoljeća</a:t>
            </a:r>
          </a:p>
          <a:p>
            <a:r>
              <a:rPr lang="hr-HR" dirty="0"/>
              <a:t>-To je najstariji kulturni spomenik na području Mostara</a:t>
            </a:r>
          </a:p>
          <a:p>
            <a:r>
              <a:rPr lang="hr-HR" dirty="0"/>
              <a:t>-Istraživači pretpostavljaju da je bazilika u Cimu mogla biti sjedište drevne biskupije </a:t>
            </a:r>
            <a:r>
              <a:rPr lang="hr-HR" dirty="0" err="1"/>
              <a:t>Seresenterum</a:t>
            </a:r>
            <a:r>
              <a:rPr lang="hr-HR" dirty="0"/>
              <a:t>. 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9" name="Slika 8" descr="Slika na kojoj se prikazuje nebo, na otvorenom, zgrada, cesta&#10;&#10;Opis je automatski generiran">
            <a:extLst>
              <a:ext uri="{FF2B5EF4-FFF2-40B4-BE49-F238E27FC236}">
                <a16:creationId xmlns:a16="http://schemas.microsoft.com/office/drawing/2014/main" xmlns="" id="{0C546FB5-C26E-4FE1-BC28-0CA162FFC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383" y="1267728"/>
            <a:ext cx="4963026" cy="300037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C4A69A8-08F4-4BF7-AA6A-8579766BDDED}"/>
              </a:ext>
            </a:extLst>
          </p:cNvPr>
          <p:cNvSpPr txBox="1"/>
          <p:nvPr/>
        </p:nvSpPr>
        <p:spPr>
          <a:xfrm>
            <a:off x="6245743" y="4014188"/>
            <a:ext cx="548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Izvor fotografije : </a:t>
            </a:r>
            <a:r>
              <a:rPr lang="hr-HR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https://www.visitmycountry.net/bosnia_herzegovina/en/index.php/culture/religious-facilities/49-kultura/vjerski-objekti/islamski/504-mostar-karadoz-begova-dzamija</a:t>
            </a:r>
            <a:endParaRPr lang="hr-HR" sz="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D6FFFBC-3A6F-4E60-AEA5-0B9467330F74}"/>
              </a:ext>
            </a:extLst>
          </p:cNvPr>
          <p:cNvSpPr txBox="1"/>
          <p:nvPr/>
        </p:nvSpPr>
        <p:spPr>
          <a:xfrm>
            <a:off x="6357383" y="4268103"/>
            <a:ext cx="4211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Karađoz-begova džamija</a:t>
            </a:r>
          </a:p>
          <a:p>
            <a:r>
              <a:rPr lang="hr-HR" sz="2000" dirty="0"/>
              <a:t>-izgrađena je 1557. godine</a:t>
            </a:r>
          </a:p>
          <a:p>
            <a:r>
              <a:rPr lang="hr-HR" sz="2000" dirty="0"/>
              <a:t>-pretrpjela je velika oštećenja za vrijeme rata u BiH ali tijekom obnove Starog mosta od 2002-2004 obnovili su je i otvorila se u mjesecu srpnju 2004</a:t>
            </a:r>
          </a:p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BF18EC3-5280-4E7D-9E7A-94613553DBF3}"/>
              </a:ext>
            </a:extLst>
          </p:cNvPr>
          <p:cNvSpPr txBox="1"/>
          <p:nvPr/>
        </p:nvSpPr>
        <p:spPr>
          <a:xfrm>
            <a:off x="836153" y="4228345"/>
            <a:ext cx="2983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izvor fotografije : </a:t>
            </a:r>
            <a:r>
              <a:rPr lang="hr-HR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http://www.cidom.org/?p=214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xmlns="" val="751322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1A36DE0F-99EF-4A78-9853-9D899B3DA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>
          <a:xfrm>
            <a:off x="-125242" y="0"/>
            <a:ext cx="12317241" cy="6858000"/>
          </a:xfrm>
          <a:prstGeom prst="rect">
            <a:avLst/>
          </a:prstGeom>
          <a:gradFill>
            <a:gsLst>
              <a:gs pos="56000">
                <a:schemeClr val="bg1">
                  <a:lumMod val="65000"/>
                  <a:lumOff val="35000"/>
                </a:schemeClr>
              </a:gs>
              <a:gs pos="93000">
                <a:schemeClr val="tx1">
                  <a:lumMod val="50000"/>
                </a:schemeClr>
              </a:gs>
              <a:gs pos="100000">
                <a:schemeClr val="tx1">
                  <a:lumMod val="65000"/>
                </a:schemeClr>
              </a:gs>
            </a:gsLst>
            <a:lin ang="5400000" scaled="1"/>
          </a:gradFill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A73C64-DE65-4F57-94BD-1045F96B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361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ŠPORT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4E81080-C8C5-4DAA-9E5D-97174BFF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99" y="1515648"/>
            <a:ext cx="6608559" cy="5342351"/>
          </a:xfrm>
        </p:spPr>
        <p:txBody>
          <a:bodyPr>
            <a:normAutofit/>
          </a:bodyPr>
          <a:lstStyle/>
          <a:p>
            <a:r>
              <a:rPr lang="hr-HR" dirty="0"/>
              <a:t>Najpopularniji šport u Mostaru je </a:t>
            </a:r>
            <a:r>
              <a:rPr lang="hr-HR" dirty="0" smtClean="0"/>
              <a:t>nogomet</a:t>
            </a:r>
            <a:endParaRPr lang="hr-HR" dirty="0"/>
          </a:p>
          <a:p>
            <a:r>
              <a:rPr lang="hr-HR" dirty="0"/>
              <a:t>Prva nogometna lopta u BiH je donesena u Mostar iz Budimpešte 1903. godine</a:t>
            </a:r>
          </a:p>
          <a:p>
            <a:r>
              <a:rPr lang="hr-HR" dirty="0"/>
              <a:t>Zrinjski je najstariji nogometni klub u BiH koji je osnovan 1905.godine  no 199ž45 dolaskom komunista na vlast Zrinjskom  je zabranjen rad što je trajalo sve do 1992. godine kada je Zrinjski ponovo obnovljen.</a:t>
            </a:r>
          </a:p>
          <a:p>
            <a:r>
              <a:rPr lang="hr-HR" dirty="0"/>
              <a:t>Od  klubova koji igraju u nižim rangovima su : HNK Jasenica, HNK Branitelj HNK Buna itd.</a:t>
            </a:r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4C1C2DD-0EF1-4E80-B85D-C4F6F3CF9520}"/>
              </a:ext>
            </a:extLst>
          </p:cNvPr>
          <p:cNvSpPr txBox="1"/>
          <p:nvPr/>
        </p:nvSpPr>
        <p:spPr>
          <a:xfrm>
            <a:off x="7102258" y="401171"/>
            <a:ext cx="4296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Športski savez Grada Mostara u svom članstvu broji 106 Športskih klubova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Pored nogometa  u Mostaru je najpoznatiji ekstremni šport skokovi sa Starog mosta u Neretvu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Neki od poznatih stadiona u Mostaru su : Stadion HŠK Zrinjski i Stadion Rođeni</a:t>
            </a:r>
          </a:p>
        </p:txBody>
      </p:sp>
      <p:pic>
        <p:nvPicPr>
          <p:cNvPr id="9" name="Slika 8" descr="Slika na kojoj se prikazuje trava, nebo, na otvorenom, polje&#10;&#10;Opis je automatski generiran">
            <a:extLst>
              <a:ext uri="{FF2B5EF4-FFF2-40B4-BE49-F238E27FC236}">
                <a16:creationId xmlns:a16="http://schemas.microsoft.com/office/drawing/2014/main" xmlns="" id="{1A68E5E0-8EBA-4AFD-A3D3-C324940C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1357" y="4186823"/>
            <a:ext cx="4251542" cy="239503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663C51F-D2A8-4281-9DB1-9373D74F3601}"/>
              </a:ext>
            </a:extLst>
          </p:cNvPr>
          <p:cNvSpPr txBox="1"/>
          <p:nvPr/>
        </p:nvSpPr>
        <p:spPr>
          <a:xfrm>
            <a:off x="7415236" y="6120193"/>
            <a:ext cx="264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Izvor fotografije : </a:t>
            </a:r>
            <a:r>
              <a:rPr lang="hr-HR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http://www.posavinasport.com/domaci-sport/premijer-liga-bih/item/4365-bilbija-odlu%C4%8Dio-mostarski-derbi,-zrinjski-korak-bli%C5%BEe-tituli.html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xmlns="" val="2631988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ablo, nebo, na otvorenom, zgrada&#10;&#10;Opis je automatski generiran">
            <a:extLst>
              <a:ext uri="{FF2B5EF4-FFF2-40B4-BE49-F238E27FC236}">
                <a16:creationId xmlns:a16="http://schemas.microsoft.com/office/drawing/2014/main" xmlns="" id="{349F19A3-8261-4789-8811-F9E41D7D8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" b="15171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2BC2DC-A1C5-463B-8C26-AF5814DC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300" dirty="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GOSPODARSTVO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6519CC7-B257-459E-A998-757CE68D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err="1">
                <a:latin typeface="+mj-lt"/>
              </a:rPr>
              <a:t>Gospodarski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razvoj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Mostara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započinje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još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vrijeme</a:t>
            </a:r>
            <a:r>
              <a:rPr lang="en-US" dirty="0">
                <a:latin typeface="+mj-lt"/>
              </a:rPr>
              <a:t> </a:t>
            </a:r>
            <a:r>
              <a:rPr lang="hr-HR" dirty="0" smtClean="0">
                <a:latin typeface="+mj-lt"/>
              </a:rPr>
              <a:t>a</a:t>
            </a:r>
            <a:r>
              <a:rPr lang="en-US" dirty="0" err="1" smtClean="0">
                <a:latin typeface="+mj-lt"/>
              </a:rPr>
              <a:t>ust</a:t>
            </a:r>
            <a:r>
              <a:rPr lang="hr-HR" dirty="0" smtClean="0">
                <a:latin typeface="+mj-lt"/>
              </a:rPr>
              <a:t>r</a:t>
            </a:r>
            <a:r>
              <a:rPr lang="en-US" dirty="0" err="1" smtClean="0">
                <a:latin typeface="+mj-lt"/>
              </a:rPr>
              <a:t>ougarske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vladavine</a:t>
            </a:r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Gradile su se velike tvornice kao naprimjer Soko, Aluminijski kombinat, Fabrika duhana Mostar… koje bi zapošljavale veliki broj radnika</a:t>
            </a:r>
          </a:p>
          <a:p>
            <a:r>
              <a:rPr lang="hr-HR" dirty="0">
                <a:latin typeface="+mj-lt"/>
              </a:rPr>
              <a:t>Željeznička pruga sada premještena je u istočni dio grada, a sve se više širi i razvija zapadni dio Mostara</a:t>
            </a:r>
          </a:p>
          <a:p>
            <a:r>
              <a:rPr lang="hr-HR" dirty="0">
                <a:latin typeface="+mj-lt"/>
              </a:rPr>
              <a:t>Svake godine u Mostaru se održava Međunarodni sajam </a:t>
            </a:r>
            <a:r>
              <a:rPr lang="hr-HR" dirty="0" smtClean="0">
                <a:latin typeface="+mj-lt"/>
              </a:rPr>
              <a:t>gospodarstva</a:t>
            </a:r>
            <a:r>
              <a:rPr lang="hr-HR" dirty="0">
                <a:latin typeface="+mj-lt"/>
              </a:rPr>
              <a:t>. Sajam se održava od 1997. godine. Sastoji se od nekoliko manjih izložbi : Sajam vina, Sajam knjige, Gastro dana i Sajam gospodarstva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867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ubin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583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Dubina</vt:lpstr>
      <vt:lpstr>MOSTAR                                       </vt:lpstr>
      <vt:lpstr> POVIJEST</vt:lpstr>
      <vt:lpstr>ZEMLJOPIS</vt:lpstr>
      <vt:lpstr>POZNATE  GRAĐEVINE</vt:lpstr>
      <vt:lpstr>POZNATE GRAĐEVINE</vt:lpstr>
      <vt:lpstr>POZNATE GRAĐEVINE</vt:lpstr>
      <vt:lpstr>ŠPORT</vt:lpstr>
      <vt:lpstr>GOSPODARSTVO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MOSTAR</dc:title>
  <dc:creator>Petra M</dc:creator>
  <cp:lastModifiedBy>Nives</cp:lastModifiedBy>
  <cp:revision>3</cp:revision>
  <dcterms:created xsi:type="dcterms:W3CDTF">2019-05-17T10:18:15Z</dcterms:created>
  <dcterms:modified xsi:type="dcterms:W3CDTF">2019-05-20T18:55:35Z</dcterms:modified>
</cp:coreProperties>
</file>