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8"/>
  </p:notesMasterIdLst>
  <p:handoutMasterIdLst>
    <p:handoutMasterId r:id="rId49"/>
  </p:handoutMasterIdLst>
  <p:sldIdLst>
    <p:sldId id="256" r:id="rId2"/>
    <p:sldId id="299" r:id="rId3"/>
    <p:sldId id="300" r:id="rId4"/>
    <p:sldId id="257" r:id="rId5"/>
    <p:sldId id="269" r:id="rId6"/>
    <p:sldId id="271" r:id="rId7"/>
    <p:sldId id="273" r:id="rId8"/>
    <p:sldId id="270" r:id="rId9"/>
    <p:sldId id="275" r:id="rId10"/>
    <p:sldId id="303" r:id="rId11"/>
    <p:sldId id="261" r:id="rId12"/>
    <p:sldId id="276" r:id="rId13"/>
    <p:sldId id="277" r:id="rId14"/>
    <p:sldId id="262" r:id="rId15"/>
    <p:sldId id="274" r:id="rId16"/>
    <p:sldId id="278" r:id="rId17"/>
    <p:sldId id="279" r:id="rId18"/>
    <p:sldId id="280" r:id="rId19"/>
    <p:sldId id="281" r:id="rId20"/>
    <p:sldId id="302" r:id="rId21"/>
    <p:sldId id="282" r:id="rId22"/>
    <p:sldId id="283" r:id="rId23"/>
    <p:sldId id="284" r:id="rId24"/>
    <p:sldId id="301" r:id="rId25"/>
    <p:sldId id="285" r:id="rId26"/>
    <p:sldId id="286" r:id="rId27"/>
    <p:sldId id="272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87" r:id="rId36"/>
    <p:sldId id="288" r:id="rId37"/>
    <p:sldId id="289" r:id="rId38"/>
    <p:sldId id="290" r:id="rId39"/>
    <p:sldId id="298" r:id="rId40"/>
    <p:sldId id="304" r:id="rId41"/>
    <p:sldId id="305" r:id="rId42"/>
    <p:sldId id="306" r:id="rId43"/>
    <p:sldId id="307" r:id="rId44"/>
    <p:sldId id="308" r:id="rId45"/>
    <p:sldId id="314" r:id="rId46"/>
    <p:sldId id="311" r:id="rId47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719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7DF44-3493-4B5C-9C11-C48118E6EB11}" type="datetimeFigureOut">
              <a:rPr lang="hr-HR" smtClean="0"/>
              <a:t>21.5.2019.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230AA-6A5E-421F-8DD9-30878BB9EB3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5941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CB84A-7337-4566-A644-B985363A24C1}" type="datetimeFigureOut">
              <a:rPr lang="hr-HR" smtClean="0"/>
              <a:t>21.5.2019.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D4959-C400-476A-A09F-73F249759B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002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1" dirty="0" smtClean="0"/>
              <a:t>PUSTI VIDEO! </a:t>
            </a:r>
            <a:endParaRPr lang="hr-HR" b="1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D4959-C400-476A-A09F-73F249759BA8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656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21.5.2019.</a:t>
            </a:fld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21.5.2019.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21.5.2019.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21.5.2019.</a:t>
            </a:fld>
            <a:endParaRPr lang="hr-H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21.5.2019.</a:t>
            </a:fld>
            <a:endParaRPr lang="hr-H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21.5.2019.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21.5.2019.</a:t>
            </a:fld>
            <a:endParaRPr lang="hr-H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21.5.2019.</a:t>
            </a:fld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21.5.2019.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21.5.2019.</a:t>
            </a:fld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  <a:t>21.5.2019.</a:t>
            </a:fld>
            <a:endParaRPr lang="hr-H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1377C3D-7BB2-4D23-9D10-616807B37D36}" type="datetimeFigureOut">
              <a:rPr lang="sr-Latn-CS" smtClean="0"/>
              <a:t>21.5.2019.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3C03A18-1BE2-487D-92D8-585057AF460F}" type="slidenum">
              <a:rPr lang="hr-HR" smtClean="0"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jpg"/><Relationship Id="rId4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hyperlink" Target="https://www.google.hr/url?sa=i&amp;rct=j&amp;q=&amp;esrc=s&amp;source=images&amp;cd=&amp;cad=rja&amp;uact=8&amp;ved=2ahUKEwjOktTN9ZXgAhWQL1AKHaksB-YQjRx6BAgBEAU&amp;url=http://www.matica.hr/knjige/price-iz-vukovara-791/&amp;psig=AOvVaw38ZCbzOPUIjkJvC_aaxgT1&amp;ust=1548951892943008" TargetMode="External"/><Relationship Id="rId2" Type="http://schemas.openxmlformats.org/officeDocument/2006/relationships/hyperlink" Target="http://alfa-hr.sl02.cdn.s3.amazonaws.com/551408dafdd168281700008c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hyperlink" Target="https://shop.skolskaknjiga.hr/media/catalog/product/cache/1/image/1800x/040ec09b1e35df139433887a97daa66f/0/6/061287.jpg" TargetMode="External"/><Relationship Id="rId4" Type="http://schemas.openxmlformats.org/officeDocument/2006/relationships/image" Target="../media/image14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81000" y="3645024"/>
            <a:ext cx="8727504" cy="504056"/>
          </a:xfrm>
        </p:spPr>
        <p:txBody>
          <a:bodyPr>
            <a:normAutofit/>
          </a:bodyPr>
          <a:lstStyle/>
          <a:p>
            <a:pPr algn="r"/>
            <a:endParaRPr lang="hr-HR" sz="1600" b="1" dirty="0">
              <a:solidFill>
                <a:srgbClr val="00206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7504" y="5373216"/>
            <a:ext cx="8928992" cy="1800200"/>
          </a:xfrm>
        </p:spPr>
        <p:txBody>
          <a:bodyPr>
            <a:normAutofit/>
          </a:bodyPr>
          <a:lstStyle/>
          <a:p>
            <a:endParaRPr lang="hr-H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r-H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hr-HR" sz="3200" b="1" dirty="0" smtClean="0"/>
              <a:t>Ja domovinu imam, u srcu je nosim</a:t>
            </a:r>
            <a:r>
              <a:rPr lang="hr-H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					</a:t>
            </a:r>
          </a:p>
          <a:p>
            <a:r>
              <a:rPr lang="hr-H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hr-H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		</a:t>
            </a:r>
            <a:r>
              <a:rPr lang="hr-H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hr-H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		</a:t>
            </a:r>
            <a:endParaRPr lang="hr-H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5760640"/>
          </a:xfrm>
          <a:prstGeom prst="rect">
            <a:avLst/>
          </a:prstGeom>
          <a:scene3d>
            <a:camera prst="orthographicFront"/>
            <a:lightRig rig="threePt" dir="t">
              <a:rot lat="0" lon="0" rev="0"/>
            </a:lightRig>
          </a:scene3d>
          <a:sp3d extrusionH="139700" contourW="7620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136446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611560" y="548680"/>
            <a:ext cx="4006160" cy="4464496"/>
          </a:xfrm>
        </p:spPr>
        <p:txBody>
          <a:bodyPr>
            <a:normAutofit fontScale="92500" lnSpcReduction="20000"/>
          </a:bodyPr>
          <a:lstStyle/>
          <a:p>
            <a:pPr marL="18288" indent="0">
              <a:buNone/>
            </a:pPr>
            <a:r>
              <a:rPr lang="hr-HR" sz="2400" dirty="0"/>
              <a:t>Nakon toga, krenuli smo s likovnim dijelom radionice, koji je vodila učiteljica iz </a:t>
            </a:r>
            <a:r>
              <a:rPr lang="hr-HR" sz="2400" dirty="0" err="1"/>
              <a:t>IV.OŠ</a:t>
            </a:r>
            <a:r>
              <a:rPr lang="hr-HR" sz="2400" dirty="0"/>
              <a:t> Bjelovar.  </a:t>
            </a:r>
            <a:r>
              <a:rPr lang="hr-HR" sz="2400" i="1" dirty="0"/>
              <a:t> </a:t>
            </a:r>
          </a:p>
          <a:p>
            <a:pPr marL="18288" indent="0">
              <a:buNone/>
            </a:pPr>
            <a:endParaRPr lang="hr-HR" sz="2400" i="1" dirty="0"/>
          </a:p>
          <a:p>
            <a:pPr marL="18288" indent="0">
              <a:buNone/>
            </a:pPr>
            <a:r>
              <a:rPr lang="hr-HR" sz="2400" dirty="0" smtClean="0"/>
              <a:t>Dobili smo jasne </a:t>
            </a:r>
            <a:r>
              <a:rPr lang="hr-HR" sz="2400" dirty="0"/>
              <a:t>upute za oslikavanje </a:t>
            </a:r>
            <a:r>
              <a:rPr lang="hr-HR" sz="2400" dirty="0" err="1"/>
              <a:t>puzzle</a:t>
            </a:r>
            <a:r>
              <a:rPr lang="hr-HR" sz="2400" dirty="0"/>
              <a:t> – nacrtati suprotno od onoga što je napisano na </a:t>
            </a:r>
            <a:r>
              <a:rPr lang="hr-HR" sz="2400" dirty="0" smtClean="0"/>
              <a:t>papiriću. Radili smo vodenim bojama i crnim flomasterima.</a:t>
            </a:r>
            <a:endParaRPr lang="hr-HR" sz="2400" dirty="0"/>
          </a:p>
          <a:p>
            <a:pPr marL="18288" indent="0">
              <a:buNone/>
            </a:pPr>
            <a:r>
              <a:rPr lang="hr-HR" sz="2400" dirty="0" smtClean="0"/>
              <a:t>Nakon </a:t>
            </a:r>
            <a:r>
              <a:rPr lang="hr-HR" sz="2400" dirty="0"/>
              <a:t>što </a:t>
            </a:r>
            <a:r>
              <a:rPr lang="hr-HR" sz="2400" dirty="0" smtClean="0"/>
              <a:t>smo </a:t>
            </a:r>
            <a:r>
              <a:rPr lang="hr-HR" sz="2400" dirty="0"/>
              <a:t>oslikali </a:t>
            </a:r>
            <a:r>
              <a:rPr lang="hr-HR" sz="2400" dirty="0" err="1"/>
              <a:t>puzzle</a:t>
            </a:r>
            <a:r>
              <a:rPr lang="hr-HR" sz="2400" dirty="0"/>
              <a:t>, </a:t>
            </a:r>
            <a:r>
              <a:rPr lang="hr-HR" sz="2400" dirty="0" smtClean="0"/>
              <a:t>postavili smo </a:t>
            </a:r>
            <a:r>
              <a:rPr lang="hr-HR" sz="2400" dirty="0"/>
              <a:t>ih na prethodno izrađenu drvenu </a:t>
            </a:r>
            <a:r>
              <a:rPr lang="hr-HR" sz="2400" dirty="0" smtClean="0"/>
              <a:t>konstrukciju.</a:t>
            </a:r>
            <a:endParaRPr lang="hr-HR" sz="2400" dirty="0"/>
          </a:p>
          <a:p>
            <a:pPr marL="18288" indent="0">
              <a:buNone/>
            </a:pPr>
            <a:endParaRPr lang="hr-HR" dirty="0"/>
          </a:p>
        </p:txBody>
      </p:sp>
      <p:pic>
        <p:nvPicPr>
          <p:cNvPr id="5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32656"/>
            <a:ext cx="3034613" cy="5994824"/>
          </a:xfrm>
          <a:scene3d>
            <a:camera prst="orthographicFront">
              <a:rot lat="21347488" lon="1220035" rev="55210"/>
            </a:camera>
            <a:lightRig rig="threePt" dir="t"/>
          </a:scene3d>
          <a:sp3d extrusionH="13335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356501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8EF9D05-BE31-4D05-926F-44E99408ED20}"/>
              </a:ext>
            </a:extLst>
          </p:cNvPr>
          <p:cNvSpPr/>
          <p:nvPr/>
        </p:nvSpPr>
        <p:spPr>
          <a:xfrm rot="21381854">
            <a:off x="392296" y="746602"/>
            <a:ext cx="5484425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400" dirty="0"/>
              <a:t>Umjesto cvijećem, zasuli su naša djetinjstva granatama.</a:t>
            </a:r>
            <a:endParaRPr lang="en-US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13" y="2154348"/>
            <a:ext cx="2694989" cy="4526126"/>
          </a:xfrm>
          <a:prstGeom prst="rect">
            <a:avLst/>
          </a:prstGeom>
          <a:scene3d>
            <a:camera prst="orthographicFront">
              <a:rot lat="21547968" lon="19802230" rev="21304532"/>
            </a:camera>
            <a:lightRig rig="threePt" dir="t"/>
          </a:scene3d>
          <a:sp3d extrusionH="127000"/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4664"/>
            <a:ext cx="3381851" cy="6011129"/>
          </a:xfrm>
          <a:prstGeom prst="rect">
            <a:avLst/>
          </a:prstGeom>
          <a:scene3d>
            <a:camera prst="orthographicFront"/>
            <a:lightRig rig="threePt" dir="t"/>
          </a:scene3d>
          <a:sp3d extrusionH="127000">
            <a:bevelT w="171450"/>
          </a:sp3d>
        </p:spPr>
      </p:pic>
    </p:spTree>
    <p:extLst>
      <p:ext uri="{BB962C8B-B14F-4D97-AF65-F5344CB8AC3E}">
        <p14:creationId xmlns:p14="http://schemas.microsoft.com/office/powerpoint/2010/main" val="73920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251520" y="0"/>
            <a:ext cx="8424936" cy="2832168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hr-HR" dirty="0" smtClean="0"/>
              <a:t>Svatko je imao svoju priču…I mala plavokosa Jelica koja je sa svojim plišanim medvjedićem doputovala čak iz Siska, i koja ga, otkad se iskrcala iz autobusa, još nije ispustila iz ruke. Ona je svojim očima vidjela avione kako siju bombe i kako joj ruše kuću.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56678"/>
            <a:ext cx="3580980" cy="4523767"/>
          </a:xfr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28" y="2348880"/>
            <a:ext cx="2949741" cy="4069764"/>
          </a:xfrm>
          <a:prstGeom prst="rect">
            <a:avLst/>
          </a:prstGeom>
          <a:scene3d>
            <a:camera prst="orthographicFront">
              <a:rot lat="600000" lon="19799989" rev="600000"/>
            </a:camera>
            <a:lightRig rig="threePt" dir="t"/>
          </a:scene3d>
          <a:sp3d extrusionH="13335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36168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1" y="681750"/>
            <a:ext cx="4354968" cy="2116242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 contourW="63500">
            <a:bevelT w="133350"/>
            <a:bevelB w="133350"/>
          </a:sp3d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Rezervirano mjesto sadržaja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62" y="260648"/>
            <a:ext cx="4275152" cy="5700204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 contourW="63500">
            <a:bevelT w="133350"/>
            <a:bevelB w="133350"/>
          </a:sp3d>
        </p:spPr>
      </p:pic>
      <p:pic>
        <p:nvPicPr>
          <p:cNvPr id="10" name="Rezervirano mjesto sadržaja 9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82376"/>
            <a:ext cx="5847014" cy="3154962"/>
          </a:xfrm>
          <a:scene3d>
            <a:camera prst="orthographicFront">
              <a:rot lat="20488884" lon="19887335" rev="1255635"/>
            </a:camera>
            <a:lightRig rig="threePt" dir="t"/>
          </a:scene3d>
          <a:sp3d extrusionH="13335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40157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618662"/>
            <a:ext cx="4451042" cy="3040239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 contourW="63500">
            <a:bevelT w="133350"/>
            <a:bevelB w="133350"/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464496" cy="3348372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 contourW="63500">
            <a:bevelT w="133350"/>
            <a:bevelB w="133350"/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72" y="692696"/>
            <a:ext cx="3951372" cy="5268496"/>
          </a:xfrm>
          <a:prstGeom prst="rect">
            <a:avLst/>
          </a:prstGeom>
          <a:scene3d>
            <a:camera prst="orthographicFront">
              <a:rot lat="21299999" lon="0" rev="20999999"/>
            </a:camera>
            <a:lightRig rig="threePt" dir="t"/>
          </a:scene3d>
          <a:sp3d extrusionH="13335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108000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5805264"/>
            <a:ext cx="4968552" cy="720080"/>
          </a:xfrm>
        </p:spPr>
        <p:txBody>
          <a:bodyPr/>
          <a:lstStyle/>
          <a:p>
            <a:pPr algn="ctr"/>
            <a:endParaRPr lang="hr-HR" sz="2000" b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495"/>
            <a:ext cx="3083684" cy="6724764"/>
          </a:xfrm>
          <a:prstGeom prst="rect">
            <a:avLst/>
          </a:prstGeom>
          <a:scene3d>
            <a:camera prst="orthographicFront">
              <a:rot lat="20478740" lon="528287" rev="20859950"/>
            </a:camera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4" name="Rezervirano mjesto sadržaja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050450" cy="5400600"/>
          </a:xfrm>
          <a:scene3d>
            <a:camera prst="orthographicFront"/>
            <a:lightRig rig="threePt" dir="t"/>
          </a:scene3d>
          <a:sp3d extrusionH="133350" contourW="63500">
            <a:bevelT w="133350"/>
            <a:bevelB w="133350"/>
          </a:sp3d>
        </p:spPr>
      </p:pic>
      <p:sp>
        <p:nvSpPr>
          <p:cNvPr id="8" name="Rezervirano mjesto sadržaja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221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4876800"/>
            <a:ext cx="8280920" cy="1144488"/>
          </a:xfrm>
        </p:spPr>
        <p:txBody>
          <a:bodyPr/>
          <a:lstStyle/>
          <a:p>
            <a:pPr algn="ctr"/>
            <a:r>
              <a:rPr lang="hr-HR" b="1" dirty="0" smtClean="0">
                <a:solidFill>
                  <a:srgbClr val="719A5C"/>
                </a:solidFill>
                <a:latin typeface="Monotype Corsiva" panose="03010101010201010101" pitchFamily="66" charset="0"/>
              </a:rPr>
              <a:t>Priča moje ulice</a:t>
            </a:r>
            <a:endParaRPr lang="hr-HR" b="1" dirty="0">
              <a:solidFill>
                <a:srgbClr val="719A5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Google Shape;106;p19"/>
          <p:cNvPicPr preferRelativeResize="0">
            <a:picLocks noGrp="1"/>
          </p:cNvPicPr>
          <p:nvPr>
            <p:ph sz="quarter" idx="13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611560" y="188640"/>
            <a:ext cx="8280920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30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4293096"/>
            <a:ext cx="8856984" cy="2376264"/>
          </a:xfrm>
        </p:spPr>
        <p:txBody>
          <a:bodyPr/>
          <a:lstStyle/>
          <a:p>
            <a:r>
              <a:rPr lang="hr-HR" sz="2400" b="1" dirty="0" smtClean="0">
                <a:solidFill>
                  <a:srgbClr val="FFFF00"/>
                </a:solidFill>
              </a:rPr>
              <a:t>Sudionici radionice: </a:t>
            </a:r>
            <a:r>
              <a:rPr lang="hr-HR" sz="2400" b="1" dirty="0" smtClean="0"/>
              <a:t/>
            </a:r>
            <a:br>
              <a:rPr lang="hr-HR" sz="2400" b="1" dirty="0" smtClean="0"/>
            </a:br>
            <a:r>
              <a:rPr lang="hr-HR" sz="2400" dirty="0" smtClean="0"/>
              <a:t>7. i 8. r. OŠ </a:t>
            </a:r>
            <a:r>
              <a:rPr lang="hr-HR" sz="2400" dirty="0" err="1" smtClean="0"/>
              <a:t>Štefanje</a:t>
            </a:r>
            <a:r>
              <a:rPr lang="hr-HR" sz="2400" dirty="0" smtClean="0"/>
              <a:t>, učenice 8.r. OŠ A. Bauera Vukovar, učenici Gimnazije Vladimira Nazora Zadar, učenici 7. i 8.r. OŠ </a:t>
            </a:r>
            <a:r>
              <a:rPr lang="hr-HR" sz="2400" dirty="0" err="1" smtClean="0"/>
              <a:t>Rovišće</a:t>
            </a:r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hr-HR" sz="2400" b="1" dirty="0" smtClean="0">
                <a:solidFill>
                  <a:srgbClr val="FFFF00"/>
                </a:solidFill>
              </a:rPr>
              <a:t>Voditeljice radionice:</a:t>
            </a:r>
            <a:r>
              <a:rPr lang="hr-HR" sz="2400" dirty="0" smtClean="0">
                <a:solidFill>
                  <a:srgbClr val="FFFF00"/>
                </a:solidFill>
              </a:rPr>
              <a:t> </a:t>
            </a:r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hr-HR" sz="2400" dirty="0" smtClean="0"/>
              <a:t>profesorice Lovorka </a:t>
            </a:r>
            <a:r>
              <a:rPr lang="hr-HR" sz="2400" dirty="0" err="1" smtClean="0"/>
              <a:t>Krajnović</a:t>
            </a:r>
            <a:r>
              <a:rPr lang="hr-HR" sz="2400" dirty="0" smtClean="0"/>
              <a:t> </a:t>
            </a:r>
            <a:r>
              <a:rPr lang="hr-HR" sz="2400" dirty="0" err="1" smtClean="0"/>
              <a:t>Tot</a:t>
            </a:r>
            <a:r>
              <a:rPr lang="hr-HR" sz="2400" dirty="0" smtClean="0"/>
              <a:t> i Tihana </a:t>
            </a:r>
            <a:r>
              <a:rPr lang="hr-HR" sz="2400" dirty="0" err="1" smtClean="0"/>
              <a:t>Magaš</a:t>
            </a:r>
            <a:endParaRPr lang="hr-HR" sz="2400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Rezervirano mjesto sadržaja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312904" cy="4039036"/>
          </a:xfrm>
          <a:scene3d>
            <a:camera prst="orthographicFront"/>
            <a:lightRig rig="threePt" dir="t"/>
          </a:scene3d>
          <a:sp3d extrusionH="133350" contourW="5080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106409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24944"/>
            <a:ext cx="2479343" cy="359525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3050" contourW="25400">
            <a:bevelT w="215900"/>
            <a:bevelB w="254000"/>
          </a:sp3d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116633"/>
            <a:ext cx="1872208" cy="504055"/>
          </a:xfrm>
        </p:spPr>
        <p:txBody>
          <a:bodyPr/>
          <a:lstStyle/>
          <a:p>
            <a:r>
              <a:rPr lang="hr-HR" sz="2400" b="1" dirty="0" smtClean="0">
                <a:solidFill>
                  <a:srgbClr val="FFFF00"/>
                </a:solidFill>
              </a:rPr>
              <a:t>Tijek rada</a:t>
            </a:r>
            <a:endParaRPr lang="hr-HR" sz="2400" b="1" dirty="0">
              <a:solidFill>
                <a:srgbClr val="FFFF0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0" y="692696"/>
            <a:ext cx="8748464" cy="2376264"/>
          </a:xfrm>
        </p:spPr>
        <p:txBody>
          <a:bodyPr>
            <a:normAutofit/>
          </a:bodyPr>
          <a:lstStyle/>
          <a:p>
            <a:r>
              <a:rPr lang="hr-HR" dirty="0"/>
              <a:t>p</a:t>
            </a:r>
            <a:r>
              <a:rPr lang="hr-HR" dirty="0" smtClean="0"/>
              <a:t>riča vukovarske ulice</a:t>
            </a:r>
          </a:p>
          <a:p>
            <a:r>
              <a:rPr lang="hr-HR" dirty="0"/>
              <a:t>z</a:t>
            </a:r>
            <a:r>
              <a:rPr lang="hr-HR" dirty="0" smtClean="0"/>
              <a:t>ašto su obični ljudi heroji</a:t>
            </a:r>
          </a:p>
          <a:p>
            <a:r>
              <a:rPr lang="hr-HR" dirty="0" smtClean="0"/>
              <a:t>Bambi torba – torba učiteljice Tihane u koju je morala spakirati samo ono najnužnije</a:t>
            </a:r>
          </a:p>
          <a:p>
            <a:r>
              <a:rPr lang="hr-HR" dirty="0" smtClean="0"/>
              <a:t>Domovinski rat – mir, sigurnost, sloboda, 		                      uspomene</a:t>
            </a:r>
          </a:p>
          <a:p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48880"/>
            <a:ext cx="3753441" cy="4321440"/>
          </a:xfrm>
          <a:scene3d>
            <a:camera prst="orthographicFront">
              <a:rot lat="0" lon="0" rev="5400000"/>
            </a:camera>
            <a:lightRig rig="threePt" dir="t"/>
          </a:scene3d>
          <a:sp3d extrusionH="254000" contourW="25400">
            <a:bevelT w="215900"/>
            <a:bevelB w="254000"/>
          </a:sp3d>
        </p:spPr>
      </p:pic>
    </p:spTree>
    <p:extLst>
      <p:ext uri="{BB962C8B-B14F-4D97-AF65-F5344CB8AC3E}">
        <p14:creationId xmlns:p14="http://schemas.microsoft.com/office/powerpoint/2010/main" val="36848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5445224"/>
            <a:ext cx="3168352" cy="720080"/>
          </a:xfrm>
        </p:spPr>
        <p:txBody>
          <a:bodyPr/>
          <a:lstStyle/>
          <a:p>
            <a:pPr algn="ctr"/>
            <a:endParaRPr lang="hr-HR" sz="1800" dirty="0">
              <a:solidFill>
                <a:srgbClr val="FFFF00"/>
              </a:solidFill>
            </a:endParaRPr>
          </a:p>
        </p:txBody>
      </p:sp>
      <p:pic>
        <p:nvPicPr>
          <p:cNvPr id="9" name="Rezervirano mjesto sadržaja 8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268760"/>
            <a:ext cx="4896544" cy="3264362"/>
          </a:xfrm>
          <a:scene3d>
            <a:camera prst="orthographicFront">
              <a:rot lat="0" lon="0" rev="5400000"/>
            </a:camera>
            <a:lightRig rig="threePt" dir="t"/>
          </a:scene3d>
          <a:sp3d extrusionH="133350" contourW="25400">
            <a:bevelT w="133350"/>
            <a:bevelB w="133350"/>
          </a:sp3d>
        </p:spPr>
      </p:pic>
      <p:pic>
        <p:nvPicPr>
          <p:cNvPr id="13" name="Rezervirano mjesto sadržaja 12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926" y="2780928"/>
            <a:ext cx="5241644" cy="3931232"/>
          </a:xfrm>
          <a:scene3d>
            <a:camera prst="orthographicFront"/>
            <a:lightRig rig="threePt" dir="t"/>
          </a:scene3d>
          <a:sp3d extrusionH="133350" contourW="38100">
            <a:bevelT w="133350"/>
            <a:bevelB w="133350"/>
          </a:sp3d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6691"/>
            <a:ext cx="3745491" cy="3452347"/>
          </a:xfrm>
          <a:prstGeom prst="rect">
            <a:avLst/>
          </a:prstGeom>
          <a:scene3d>
            <a:camera prst="orthographicFront">
              <a:rot lat="1500000" lon="0" rev="600000"/>
            </a:camera>
            <a:lightRig rig="threePt" dir="t"/>
          </a:scene3d>
          <a:sp3d extrusionH="260350">
            <a:bevelT w="165100"/>
            <a:bevelB w="254000"/>
          </a:sp3d>
        </p:spPr>
      </p:pic>
    </p:spTree>
    <p:extLst>
      <p:ext uri="{BB962C8B-B14F-4D97-AF65-F5344CB8AC3E}">
        <p14:creationId xmlns:p14="http://schemas.microsoft.com/office/powerpoint/2010/main" val="351791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4248472" cy="6674250"/>
          </a:xfrm>
          <a:scene3d>
            <a:camera prst="orthographicFront">
              <a:rot lat="0" lon="21599981" rev="0"/>
            </a:camera>
            <a:lightRig rig="threePt" dir="t"/>
          </a:scene3d>
          <a:sp3d extrusionH="635000">
            <a:bevelT w="133350"/>
            <a:bevelB w="133350"/>
          </a:sp3d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860032" y="404664"/>
            <a:ext cx="4032448" cy="2808312"/>
          </a:xfrm>
        </p:spPr>
        <p:txBody>
          <a:bodyPr/>
          <a:lstStyle/>
          <a:p>
            <a:r>
              <a:rPr lang="hr-HR" sz="2000" b="1" dirty="0" smtClean="0">
                <a:solidFill>
                  <a:srgbClr val="FFFF00"/>
                </a:solidFill>
              </a:rPr>
              <a:t>OSNOVNA ŠKOLA ŠTEFANJE</a:t>
            </a:r>
            <a:endParaRPr lang="hr-HR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3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4222184" cy="3816424"/>
          </a:xfrm>
        </p:spPr>
        <p:txBody>
          <a:bodyPr/>
          <a:lstStyle/>
          <a:p>
            <a:pPr marL="18288" indent="0">
              <a:buNone/>
            </a:pPr>
            <a:r>
              <a:rPr lang="hr-HR" dirty="0" smtClean="0"/>
              <a:t>Učiteljice iz Vukovara i Zadra pričale su nam svoje ratne priče. One su tada imale samo deset godina – njihovo je djetinjstvo bilo prekinuto; morale su napustiti svoje domove i ponijeti sa sobom samo najpotrebnije stvari koje su stale u samo jednu torbu.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>
          <a:xfrm>
            <a:off x="5364088" y="658368"/>
            <a:ext cx="3456384" cy="4282800"/>
          </a:xfrm>
        </p:spPr>
        <p:txBody>
          <a:bodyPr/>
          <a:lstStyle/>
          <a:p>
            <a:pPr marL="18288" indent="0">
              <a:buNone/>
            </a:pPr>
            <a:r>
              <a:rPr lang="hr-HR" dirty="0" smtClean="0"/>
              <a:t>Istovremeno su strahovale za živote svojih obitelji. Sve što su htjele bilo je – normalno djetinjstvo (igre u pijesku, druženje s vršnjacima na ulici, odlazak u školu). Željele su stvarati lijepe uspomene.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71622"/>
            <a:ext cx="3699969" cy="2895967"/>
          </a:xfrm>
          <a:prstGeom prst="rect">
            <a:avLst/>
          </a:prstGeom>
          <a:scene3d>
            <a:camera prst="orthographicFront">
              <a:rot lat="20731345" lon="930247" rev="21361967"/>
            </a:camera>
            <a:lightRig rig="threePt" dir="t"/>
          </a:scene3d>
          <a:sp3d extrusionH="37465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330003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5013176"/>
            <a:ext cx="8568952" cy="1440160"/>
          </a:xfrm>
        </p:spPr>
        <p:txBody>
          <a:bodyPr/>
          <a:lstStyle/>
          <a:p>
            <a:pPr algn="ctr"/>
            <a:r>
              <a:rPr lang="hr-HR" sz="4000" dirty="0" smtClean="0">
                <a:gradFill>
                  <a:gsLst>
                    <a:gs pos="3800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atin typeface="Arial Black" panose="020B0A04020102020204" pitchFamily="34" charset="0"/>
              </a:rPr>
              <a:t>Bjelovarski ratni plakati</a:t>
            </a:r>
            <a:r>
              <a:rPr lang="hr-HR" sz="2400" dirty="0" smtClean="0"/>
              <a:t/>
            </a:r>
            <a:br>
              <a:rPr lang="hr-HR" sz="2400" dirty="0" smtClean="0"/>
            </a:br>
            <a:endParaRPr lang="hr-HR" sz="24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4224347" cy="3457886"/>
          </a:xfrm>
          <a:scene3d>
            <a:camera prst="orthographicFront">
              <a:rot lat="126663" lon="21294965" rev="21327958"/>
            </a:camera>
            <a:lightRig rig="threePt" dir="t"/>
          </a:scene3d>
          <a:sp3d extrusionH="450850">
            <a:bevelT w="241300"/>
            <a:bevelB w="317500"/>
          </a:sp3d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>
          <a:xfrm>
            <a:off x="4788024" y="692696"/>
            <a:ext cx="4248472" cy="4608512"/>
          </a:xfrm>
        </p:spPr>
        <p:txBody>
          <a:bodyPr/>
          <a:lstStyle/>
          <a:p>
            <a:pPr marL="18288" indent="0">
              <a:buNone/>
            </a:pPr>
            <a:r>
              <a:rPr lang="hr-HR" dirty="0" smtClean="0"/>
              <a:t>Imali smo priliku poslušati ljude koji su u razdoblju od 1991. do 1993.g. osmislili i otisnuli ratne plakate, a čija je prodaja tada bila humanitarnog karaktera – za djecu kojoj je tijekom Domovinskog rata bila potrebna pomoć. Mnoga su djeca ostala bez roditelja ili bez svoga doma.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0400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3717032"/>
            <a:ext cx="8213536" cy="3024336"/>
          </a:xfrm>
        </p:spPr>
        <p:txBody>
          <a:bodyPr/>
          <a:lstStyle/>
          <a:p>
            <a:r>
              <a:rPr lang="hr-HR" sz="2000" dirty="0" smtClean="0"/>
              <a:t>Tekst na plakatu preveden je i na engleski, njemački i francuski jezik.</a:t>
            </a:r>
            <a:br>
              <a:rPr lang="hr-HR" sz="2000" dirty="0" smtClean="0"/>
            </a:br>
            <a:r>
              <a:rPr lang="hr-HR" sz="2400" dirty="0" smtClean="0">
                <a:solidFill>
                  <a:srgbClr val="FFFF00"/>
                </a:solidFill>
              </a:rPr>
              <a:t/>
            </a:r>
            <a:br>
              <a:rPr lang="hr-HR" sz="2400" dirty="0" smtClean="0">
                <a:solidFill>
                  <a:srgbClr val="FFFF00"/>
                </a:solidFill>
              </a:rPr>
            </a:br>
            <a:r>
              <a:rPr lang="hr-HR" sz="2400" dirty="0" smtClean="0">
                <a:solidFill>
                  <a:srgbClr val="FFFF00"/>
                </a:solidFill>
              </a:rPr>
              <a:t>SPASITE HRVATSKU</a:t>
            </a:r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hr-HR" sz="2400" dirty="0" smtClean="0"/>
              <a:t>za djecu koja gledaju kroz prozor domovine</a:t>
            </a:r>
            <a:br>
              <a:rPr lang="hr-HR" sz="2400" dirty="0" smtClean="0"/>
            </a:br>
            <a:r>
              <a:rPr lang="hr-HR" sz="2400" dirty="0" smtClean="0"/>
              <a:t>ljudi ispod svih zastava svijeta podignite svoj glas</a:t>
            </a:r>
            <a:br>
              <a:rPr lang="hr-HR" sz="2400" dirty="0" smtClean="0"/>
            </a:br>
            <a:r>
              <a:rPr lang="hr-HR" sz="2400" dirty="0" smtClean="0"/>
              <a:t>da se i naša zvijezda iz krvi i dima</a:t>
            </a:r>
            <a:br>
              <a:rPr lang="hr-HR" sz="2400" dirty="0" smtClean="0"/>
            </a:br>
            <a:r>
              <a:rPr lang="hr-HR" sz="2400" dirty="0" smtClean="0"/>
              <a:t>pridruži k dvanaest zvijezda Europe</a:t>
            </a:r>
            <a:br>
              <a:rPr lang="hr-HR" sz="2400" dirty="0" smtClean="0"/>
            </a:br>
            <a:endParaRPr lang="hr-HR" sz="2400" dirty="0"/>
          </a:p>
        </p:txBody>
      </p:sp>
      <p:sp>
        <p:nvSpPr>
          <p:cNvPr id="7" name="Rezervirano mjesto sadržaja 6"/>
          <p:cNvSpPr>
            <a:spLocks noGrp="1"/>
          </p:cNvSpPr>
          <p:nvPr>
            <p:ph sz="quarter" idx="14"/>
          </p:nvPr>
        </p:nvSpPr>
        <p:spPr>
          <a:xfrm>
            <a:off x="3851920" y="1"/>
            <a:ext cx="5292080" cy="14127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i</a:t>
            </a:r>
            <a:r>
              <a:rPr lang="hr-HR" dirty="0" smtClean="0"/>
              <a:t>dejni začetnik: Vojislav </a:t>
            </a:r>
            <a:r>
              <a:rPr lang="hr-HR" dirty="0" err="1" smtClean="0"/>
              <a:t>Kranželić</a:t>
            </a:r>
            <a:r>
              <a:rPr lang="hr-HR" dirty="0" smtClean="0"/>
              <a:t>, prof.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o</a:t>
            </a:r>
            <a:r>
              <a:rPr lang="hr-HR" dirty="0" smtClean="0"/>
              <a:t>blikovanje: Krešimir </a:t>
            </a:r>
            <a:r>
              <a:rPr lang="hr-HR" dirty="0" err="1" smtClean="0"/>
              <a:t>Ivanček</a:t>
            </a:r>
            <a:r>
              <a:rPr lang="hr-HR" dirty="0" smtClean="0"/>
              <a:t>, akademski slikar-grafičar</a:t>
            </a:r>
            <a:endParaRPr lang="hr-HR" dirty="0"/>
          </a:p>
        </p:txBody>
      </p:sp>
      <p:pic>
        <p:nvPicPr>
          <p:cNvPr id="9" name="Rezervirano mjesto sadržaja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3242917" cy="3220047"/>
          </a:xfrm>
          <a:scene3d>
            <a:camera prst="orthographicFront">
              <a:rot lat="900000" lon="0" rev="300000"/>
            </a:camera>
            <a:lightRig rig="threePt" dir="t"/>
          </a:scene3d>
          <a:sp3d extrusionH="317500">
            <a:bevelT w="133350"/>
            <a:bevelB w="133350"/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4658"/>
            <a:ext cx="3066232" cy="2341097"/>
          </a:xfrm>
          <a:prstGeom prst="rect">
            <a:avLst/>
          </a:prstGeom>
          <a:scene3d>
            <a:camera prst="orthographicFront">
              <a:rot lat="21174708" lon="1235087" rev="21507890"/>
            </a:camera>
            <a:lightRig rig="threePt" dir="t"/>
          </a:scene3d>
          <a:sp3d extrusionH="25400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20659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5805264"/>
            <a:ext cx="4464496" cy="576064"/>
          </a:xfrm>
        </p:spPr>
        <p:txBody>
          <a:bodyPr/>
          <a:lstStyle/>
          <a:p>
            <a:r>
              <a:rPr lang="hr-HR" sz="2000" b="1" dirty="0" smtClean="0">
                <a:solidFill>
                  <a:schemeClr val="tx2">
                    <a:lumMod val="10000"/>
                  </a:schemeClr>
                </a:solidFill>
              </a:rPr>
              <a:t>Gimnazija Vladimira Nazora Zadar</a:t>
            </a:r>
            <a:endParaRPr lang="hr-HR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467544" y="160682"/>
            <a:ext cx="3966010" cy="5068518"/>
          </a:xfrm>
        </p:spPr>
        <p:txBody>
          <a:bodyPr vert="horz" wrap="square" lIns="324000" rIns="324000" bIns="396000" anchor="b" anchorCtr="1">
            <a:noAutofit/>
            <a:scene3d>
              <a:camera prst="orthographicFront">
                <a:rot lat="0" lon="20699996" rev="0"/>
              </a:camera>
              <a:lightRig rig="threePt" dir="t"/>
            </a:scene3d>
            <a:sp3d extrusionH="254000">
              <a:bevelT w="44450"/>
              <a:bevelB w="44450"/>
            </a:sp3d>
          </a:bodyPr>
          <a:lstStyle/>
          <a:p>
            <a:pPr marL="18288" indent="0">
              <a:buNone/>
            </a:pPr>
            <a:r>
              <a:rPr lang="hr-HR" sz="3200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38100" dist="254000" dir="2700000" algn="tl">
                    <a:srgbClr val="000000">
                      <a:alpha val="43137"/>
                    </a:srgbClr>
                  </a:outerShdw>
                </a:effectLst>
              </a:rPr>
              <a:t>F o t o g r a f i j a</a:t>
            </a:r>
          </a:p>
          <a:p>
            <a:pPr marL="18288" indent="0">
              <a:buNone/>
            </a:pPr>
            <a:endParaRPr lang="hr-HR" sz="3200" dirty="0" smtClean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38100" dist="2540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88" indent="0">
              <a:buNone/>
            </a:pPr>
            <a:r>
              <a:rPr lang="hr-HR" sz="3200" dirty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38100" dist="2540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hr-HR" sz="3200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38100" dist="254000" dir="2700000" algn="tl">
                    <a:srgbClr val="000000">
                      <a:alpha val="43137"/>
                    </a:srgbClr>
                  </a:outerShdw>
                </a:effectLst>
              </a:rPr>
              <a:t> o j a   z n a</a:t>
            </a:r>
          </a:p>
          <a:p>
            <a:pPr marL="18288" indent="0">
              <a:buNone/>
            </a:pPr>
            <a:endParaRPr lang="hr-HR" sz="3200" dirty="0" smtClean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38100" dist="2540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88" indent="0">
              <a:buNone/>
            </a:pPr>
            <a:r>
              <a:rPr lang="hr-HR" sz="3200" dirty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38100" dist="2540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hr-HR" sz="3200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38100" dist="254000" dir="2700000" algn="tl">
                    <a:srgbClr val="000000">
                      <a:alpha val="43137"/>
                    </a:srgbClr>
                  </a:outerShdw>
                </a:effectLst>
              </a:rPr>
              <a:t> d j e   j o j </a:t>
            </a:r>
          </a:p>
          <a:p>
            <a:pPr marL="18288" indent="0">
              <a:buNone/>
            </a:pPr>
            <a:endParaRPr lang="hr-HR" sz="3200" dirty="0" smtClean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38100" dist="2540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88" indent="0">
              <a:buNone/>
            </a:pPr>
            <a:r>
              <a:rPr lang="hr-HR" sz="3200" dirty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38100" dist="2540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hr-HR" sz="3200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38100" dist="254000" dir="2700000" algn="tl">
                    <a:srgbClr val="000000">
                      <a:alpha val="43137"/>
                    </a:srgbClr>
                  </a:outerShdw>
                </a:effectLst>
              </a:rPr>
              <a:t> e   m j e s t o</a:t>
            </a:r>
            <a:endParaRPr lang="hr-HR" sz="3200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38100" dist="2540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805"/>
            <a:ext cx="4319879" cy="6469703"/>
          </a:xfrm>
          <a:scene3d>
            <a:camera prst="orthographicFront"/>
            <a:lightRig rig="threePt" dir="t"/>
          </a:scene3d>
          <a:sp3d extrusionH="127000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386993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467544" y="188640"/>
            <a:ext cx="8424936" cy="1512168"/>
          </a:xfrm>
        </p:spPr>
        <p:txBody>
          <a:bodyPr/>
          <a:lstStyle/>
          <a:p>
            <a:pPr marL="18288" indent="0">
              <a:buNone/>
            </a:pPr>
            <a:r>
              <a:rPr lang="hr-HR" dirty="0" smtClean="0"/>
              <a:t>Imali smo čast vidjeti izložbu zadarskih gimnazijalaca te čuti razne osobne priče koje su učenicima prenijeli članovi njihovih obitelji i poznanici, a oni su te priče kroz fotografije prenijeli nama.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416824" cy="51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5733256"/>
            <a:ext cx="7925504" cy="864096"/>
          </a:xfrm>
        </p:spPr>
        <p:txBody>
          <a:bodyPr/>
          <a:lstStyle/>
          <a:p>
            <a:endParaRPr lang="hr-HR" sz="1400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" y="3284983"/>
            <a:ext cx="4725313" cy="2912703"/>
          </a:xfrm>
          <a:scene3d>
            <a:camera prst="orthographicFront"/>
            <a:lightRig rig="threePt" dir="t"/>
          </a:scene3d>
          <a:sp3d extrusionH="317500">
            <a:bevelT w="133350"/>
            <a:bevelB w="133350"/>
          </a:sp3d>
        </p:spPr>
      </p:pic>
      <p:pic>
        <p:nvPicPr>
          <p:cNvPr id="7" name="Rezervirano mjesto sadržaja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8660"/>
            <a:ext cx="4262613" cy="2376264"/>
          </a:xfrm>
          <a:scene3d>
            <a:camera prst="orthographicFront"/>
            <a:lightRig rig="threePt" dir="t"/>
          </a:scene3d>
          <a:sp3d extrusionH="317500">
            <a:bevelT w="133350"/>
            <a:bevelB w="133350"/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65" y="3429000"/>
            <a:ext cx="3937006" cy="2624671"/>
          </a:xfrm>
          <a:prstGeom prst="rect">
            <a:avLst/>
          </a:prstGeom>
          <a:scene3d>
            <a:camera prst="orthographicFront"/>
            <a:lightRig rig="threePt" dir="t"/>
          </a:scene3d>
          <a:sp3d extrusionH="317500">
            <a:bevelT w="133350"/>
            <a:bevelB w="133350"/>
          </a:sp3d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80" y="228637"/>
            <a:ext cx="3948369" cy="2592288"/>
          </a:xfrm>
          <a:prstGeom prst="rect">
            <a:avLst/>
          </a:prstGeom>
          <a:scene3d>
            <a:camera prst="orthographicFront"/>
            <a:lightRig rig="threePt" dir="t"/>
          </a:scene3d>
          <a:sp3d extrusionH="31750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263016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341296"/>
            <a:ext cx="7989440" cy="5679992"/>
          </a:xfrm>
          <a:scene3d>
            <a:camera prst="orthographicFront"/>
            <a:lightRig rig="threePt" dir="t"/>
          </a:scene3d>
          <a:sp3d extrusionH="1270000">
            <a:bevelT w="133350"/>
            <a:bevelB w="133350"/>
          </a:sp3d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742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496" y="5157192"/>
            <a:ext cx="8712968" cy="1085407"/>
          </a:xfrm>
        </p:spPr>
        <p:txBody>
          <a:bodyPr/>
          <a:lstStyle/>
          <a:p>
            <a:r>
              <a:rPr lang="hr-HR" sz="2400" dirty="0" smtClean="0">
                <a:solidFill>
                  <a:srgbClr val="FFFF00"/>
                </a:solidFill>
              </a:rPr>
              <a:t>Radijska emisija </a:t>
            </a:r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hr-HR" sz="2000" dirty="0" smtClean="0"/>
              <a:t>Tijekom svih radionica i drugoga dana na terenskoj nastavi, strpljivo su nas pratili novinari OŠ </a:t>
            </a:r>
            <a:r>
              <a:rPr lang="hr-HR" sz="2000" dirty="0" err="1" smtClean="0"/>
              <a:t>Rovišće</a:t>
            </a:r>
            <a:r>
              <a:rPr lang="hr-HR" sz="2000" dirty="0" smtClean="0"/>
              <a:t> te sve snimali te montirali radijsku emisiju.</a:t>
            </a:r>
            <a:endParaRPr lang="hr-HR" sz="20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3273425" cy="2455068"/>
          </a:xfrm>
          <a:scene3d>
            <a:camera prst="orthographicFront"/>
            <a:lightRig rig="threePt" dir="t"/>
          </a:scene3d>
          <a:sp3d extrusionH="133350" contourW="63500">
            <a:bevelT w="133350"/>
            <a:bevelB w="133350"/>
          </a:sp3d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3273425" cy="2455068"/>
          </a:xfrm>
          <a:scene3d>
            <a:camera prst="orthographicFront"/>
            <a:lightRig rig="threePt" dir="t"/>
          </a:scene3d>
          <a:sp3d extrusionH="133350" contourW="63500">
            <a:bevelT w="133350"/>
            <a:bevelB w="133350"/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58" y="620688"/>
            <a:ext cx="4190450" cy="4373604"/>
          </a:xfrm>
          <a:prstGeom prst="rect">
            <a:avLst/>
          </a:prstGeom>
          <a:scene3d>
            <a:camera prst="orthographicFront">
              <a:rot lat="870414" lon="1791278" rev="21221319"/>
            </a:camera>
            <a:lightRig rig="threePt" dir="t"/>
          </a:scene3d>
          <a:sp3d extrusionH="254000" contourW="50800">
            <a:bevelT w="190500"/>
            <a:bevelB w="190500"/>
          </a:sp3d>
        </p:spPr>
      </p:pic>
      <p:pic>
        <p:nvPicPr>
          <p:cNvPr id="8" name="POREC_TVOJE_IME_CUVA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9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5157192"/>
            <a:ext cx="8424936" cy="1368152"/>
          </a:xfrm>
        </p:spPr>
        <p:txBody>
          <a:bodyPr/>
          <a:lstStyle/>
          <a:p>
            <a:pPr algn="ctr"/>
            <a:r>
              <a:rPr lang="hr-HR" sz="3600" b="1" dirty="0" smtClean="0">
                <a:solidFill>
                  <a:srgbClr val="FFFF00"/>
                </a:solidFill>
                <a:latin typeface="Bauhaus 93" panose="04030905020B02020C02" pitchFamily="82" charset="0"/>
              </a:rPr>
              <a:t>Stablo    dječjih    želja </a:t>
            </a:r>
            <a:r>
              <a:rPr lang="hr-HR" sz="2800" b="1" dirty="0" smtClean="0">
                <a:solidFill>
                  <a:srgbClr val="FFFF00"/>
                </a:solidFill>
                <a:latin typeface="Bauhaus 93" panose="04030905020B02020C02" pitchFamily="82" charset="0"/>
              </a:rPr>
              <a:t>– zajednička aktivnost na kraju dana</a:t>
            </a:r>
            <a:br>
              <a:rPr lang="hr-HR" sz="2800" b="1" dirty="0" smtClean="0">
                <a:solidFill>
                  <a:srgbClr val="FFFF00"/>
                </a:solidFill>
                <a:latin typeface="Bauhaus 93" panose="04030905020B02020C02" pitchFamily="82" charset="0"/>
              </a:rPr>
            </a:br>
            <a:r>
              <a:rPr lang="hr-HR" sz="20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Zadatak je bio da napišemo želju, poruku ili osjećaj</a:t>
            </a:r>
            <a:endParaRPr lang="hr-HR" sz="28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688"/>
            <a:ext cx="2464503" cy="3825995"/>
          </a:xfrm>
          <a:scene3d>
            <a:camera prst="orthographicFront">
              <a:rot lat="0" lon="20699983" rev="0"/>
            </a:camera>
            <a:lightRig rig="threePt" dir="t"/>
          </a:scene3d>
          <a:sp3d extrusionH="508000">
            <a:bevelT w="133350"/>
            <a:bevelB w="133350"/>
          </a:sp3d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3533365" cy="4968552"/>
          </a:xfrm>
          <a:scene3d>
            <a:camera prst="orthographicFront">
              <a:rot lat="626608" lon="21384463" rev="6049"/>
            </a:camera>
            <a:lightRig rig="threePt" dir="t"/>
          </a:scene3d>
          <a:sp3d extrusionH="13335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31826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876112" cy="3189442"/>
          </a:xfrm>
          <a:scene3d>
            <a:camera prst="orthographicFront"/>
            <a:lightRig rig="threePt" dir="t"/>
          </a:scene3d>
          <a:sp3d extrusionH="133350">
            <a:bevelT w="133350" h="133350"/>
            <a:bevelB h="133350"/>
          </a:sp3d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76672"/>
            <a:ext cx="3057401" cy="3132488"/>
          </a:xfr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6"/>
            <a:ext cx="3592628" cy="2567779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41" y="4149080"/>
            <a:ext cx="3707904" cy="2612812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880" y="260648"/>
            <a:ext cx="3355937" cy="5805264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182850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 flipV="1">
            <a:off x="777240" y="6525344"/>
            <a:ext cx="7543800" cy="332656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467544" y="260648"/>
            <a:ext cx="8424936" cy="5616624"/>
          </a:xfrm>
        </p:spPr>
        <p:txBody>
          <a:bodyPr/>
          <a:lstStyle/>
          <a:p>
            <a:pPr marL="18288" indent="0">
              <a:buNone/>
            </a:pPr>
            <a:r>
              <a:rPr lang="hr-HR" dirty="0" smtClean="0"/>
              <a:t>Dragi naši,</a:t>
            </a:r>
          </a:p>
          <a:p>
            <a:pPr marL="18288" indent="0">
              <a:buNone/>
            </a:pPr>
            <a:endParaRPr lang="hr-HR" dirty="0" smtClean="0"/>
          </a:p>
          <a:p>
            <a:pPr marL="18288" indent="0">
              <a:buNone/>
            </a:pPr>
            <a:r>
              <a:rPr lang="hr-HR" dirty="0" smtClean="0"/>
              <a:t>Mi smo mala škola koja se nalazi u Bjelovarsko – bilogorskoj županiji, negdje na pola puta između Bjelovara i Čazme. </a:t>
            </a:r>
          </a:p>
          <a:p>
            <a:pPr marL="18288" indent="0">
              <a:buNone/>
            </a:pPr>
            <a:r>
              <a:rPr lang="hr-HR" dirty="0" smtClean="0"/>
              <a:t>Učenici smo od 5. do 8. razreda – ukupno 47 Školarca </a:t>
            </a:r>
            <a:r>
              <a:rPr lang="hr-HR" dirty="0" err="1" smtClean="0"/>
              <a:t>domoljupca</a:t>
            </a:r>
            <a:r>
              <a:rPr lang="hr-HR" dirty="0" smtClean="0"/>
              <a:t>! Ove školske godine naše su učiteljice hrvatskog jezika i povijesti odlučile provesti nastavu na malo drugačiji način, a na temu Domovinskog rata kako bismo osvijestili vrijednosti mira, razvili kulturu sjećanja, učvrstili ljubav prema domovini.</a:t>
            </a:r>
          </a:p>
          <a:p>
            <a:pPr marL="18288" indent="0">
              <a:buNone/>
            </a:pPr>
            <a:r>
              <a:rPr lang="hr-HR" dirty="0" smtClean="0"/>
              <a:t>Kako bismo mi to što uspješnije i lakše napravili, dovele su nam i goste iz dvije škole naše županije, ali i iz Vukovara i Zadra! Bila su to dva nezaboravna dana, a kako je sve izgledalo, pokušat ćemo vam prezentirati na sljedećim „slajdovima”.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307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4664"/>
            <a:ext cx="4217719" cy="5998535"/>
          </a:xfrm>
          <a:scene3d>
            <a:camera prst="orthographicFront">
              <a:rot lat="727789" lon="801059" rev="21164673"/>
            </a:camera>
            <a:lightRig rig="threePt" dir="t"/>
          </a:scene3d>
          <a:sp3d extrusionH="514350">
            <a:bevelT w="133350"/>
            <a:bevelB w="133350"/>
          </a:sp3d>
        </p:spPr>
      </p:pic>
      <p:sp>
        <p:nvSpPr>
          <p:cNvPr id="3" name="Rezervirano mjesto sadržaja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659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6093296"/>
            <a:ext cx="5256584" cy="576064"/>
          </a:xfrm>
        </p:spPr>
        <p:txBody>
          <a:bodyPr/>
          <a:lstStyle/>
          <a:p>
            <a:pPr algn="ctr"/>
            <a:r>
              <a:rPr lang="hr-HR" sz="2800" b="1" dirty="0" smtClean="0">
                <a:solidFill>
                  <a:srgbClr val="FFFF00"/>
                </a:solidFill>
              </a:rPr>
              <a:t>Evaluacija likovne radionice</a:t>
            </a:r>
            <a:endParaRPr lang="hr-HR" sz="2800" b="1" dirty="0">
              <a:solidFill>
                <a:srgbClr val="FFFF00"/>
              </a:solidFill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1" y="3564891"/>
            <a:ext cx="3929576" cy="2510061"/>
          </a:xfr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52" y="5085184"/>
            <a:ext cx="3897194" cy="1152128"/>
          </a:xfr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923928" cy="1360567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66" y="3573016"/>
            <a:ext cx="4283967" cy="1323928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2656"/>
            <a:ext cx="4644007" cy="1401654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09541"/>
            <a:ext cx="7708669" cy="1377868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310166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536504" cy="2756166"/>
          </a:xfr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4909177" cy="2229440"/>
          </a:xfr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6952"/>
            <a:ext cx="7704856" cy="3617517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210611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7925"/>
            <a:ext cx="3927976" cy="1316012"/>
          </a:xfr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50" y="3140968"/>
            <a:ext cx="8467503" cy="1000474"/>
          </a:xfrm>
          <a:scene3d>
            <a:camera prst="orthographicFront"/>
            <a:lightRig rig="threePt" dir="t"/>
          </a:scene3d>
          <a:sp3d extrusionH="133350" contourW="76200">
            <a:bevelT w="133350"/>
            <a:bevelB w="133350"/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0" y="4293095"/>
            <a:ext cx="7639919" cy="2456989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740" y="188640"/>
            <a:ext cx="4309313" cy="1181281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47719"/>
            <a:ext cx="5904655" cy="1243503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17679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4876800"/>
            <a:ext cx="2304256" cy="914400"/>
          </a:xfrm>
        </p:spPr>
        <p:txBody>
          <a:bodyPr/>
          <a:lstStyle/>
          <a:p>
            <a:r>
              <a:rPr lang="hr-HR" sz="3600" b="1" dirty="0" smtClean="0">
                <a:solidFill>
                  <a:srgbClr val="FFFF00"/>
                </a:solidFill>
              </a:rPr>
              <a:t>Poruke </a:t>
            </a:r>
            <a:endParaRPr lang="hr-HR" sz="3600" b="1" dirty="0">
              <a:solidFill>
                <a:srgbClr val="FFFF00"/>
              </a:solidFill>
            </a:endParaRP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5" y="2636912"/>
            <a:ext cx="5387544" cy="1728192"/>
          </a:xfr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468" y="4077072"/>
            <a:ext cx="6270798" cy="2453001"/>
          </a:xfrm>
          <a:prstGeom prst="rect">
            <a:avLst/>
          </a:prstGeom>
          <a:scene3d>
            <a:camera prst="orthographicFront">
              <a:rot lat="0" lon="0" rev="300000"/>
            </a:camera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292080" cy="1897883"/>
          </a:xfrm>
          <a:prstGeom prst="rect">
            <a:avLst/>
          </a:prstGeom>
          <a:scene3d>
            <a:camera prst="orthographicFront">
              <a:rot lat="0" lon="20399994" rev="0"/>
            </a:camera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4489054" cy="1595461"/>
          </a:xfrm>
          <a:scene3d>
            <a:camera prst="orthographicFront">
              <a:rot lat="0" lon="1200000" rev="0"/>
            </a:camera>
            <a:lightRig rig="threePt" dir="t"/>
          </a:scene3d>
          <a:sp3d extrusionH="13335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383277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5373216"/>
            <a:ext cx="8568952" cy="864096"/>
          </a:xfrm>
        </p:spPr>
        <p:txBody>
          <a:bodyPr/>
          <a:lstStyle/>
          <a:p>
            <a:pPr algn="ctr"/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34000" endPos="86000" dist="165100" dir="5400000" sy="-100000" algn="bl" rotWithShape="0"/>
                </a:effectLst>
              </a:rPr>
              <a:t>Putovima bjelovarskih branitelja – terenska nastava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34000" endPos="86000" dist="165100" dir="5400000" sy="-100000" algn="bl" rotWithShape="0"/>
              </a:effectLst>
            </a:endParaRP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97" y="188640"/>
            <a:ext cx="3095411" cy="5544616"/>
          </a:xfrm>
          <a:scene3d>
            <a:camera prst="orthographicFront">
              <a:rot lat="305647" lon="1194289" rev="25014"/>
            </a:camera>
            <a:lightRig rig="threePt" dir="t"/>
          </a:scene3d>
          <a:sp3d extrusionH="635000">
            <a:bevelT w="133350"/>
            <a:bevelB w="133350"/>
          </a:sp3d>
        </p:spPr>
      </p:pic>
      <p:pic>
        <p:nvPicPr>
          <p:cNvPr id="5" name="Rezervirano mjesto sadržaja 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6632"/>
            <a:ext cx="4032448" cy="5464628"/>
          </a:xfrm>
          <a:scene3d>
            <a:camera prst="orthographicFront"/>
            <a:lightRig rig="threePt" dir="t"/>
          </a:scene3d>
          <a:sp3d extrusionH="317500" contourW="1905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39305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35496" y="116632"/>
            <a:ext cx="4608512" cy="2592288"/>
          </a:xfrm>
        </p:spPr>
        <p:txBody>
          <a:bodyPr/>
          <a:lstStyle/>
          <a:p>
            <a:pPr marL="18288" indent="0">
              <a:buNone/>
            </a:pPr>
            <a:r>
              <a:rPr lang="hr-HR" dirty="0" smtClean="0"/>
              <a:t>Organizator: UHDDRBBŽ</a:t>
            </a:r>
          </a:p>
          <a:p>
            <a:pPr marL="18288" indent="0">
              <a:buNone/>
            </a:pPr>
            <a:r>
              <a:rPr lang="hr-HR" dirty="0" smtClean="0">
                <a:solidFill>
                  <a:srgbClr val="FFFF00"/>
                </a:solidFill>
              </a:rPr>
              <a:t>Sudionici:</a:t>
            </a:r>
          </a:p>
          <a:p>
            <a:pPr marL="18288" indent="0">
              <a:buNone/>
            </a:pPr>
            <a:r>
              <a:rPr lang="hr-HR" dirty="0" smtClean="0"/>
              <a:t>OŠ A. Bauera </a:t>
            </a:r>
            <a:r>
              <a:rPr lang="hr-HR" dirty="0" smtClean="0">
                <a:solidFill>
                  <a:srgbClr val="FFFF00"/>
                </a:solidFill>
              </a:rPr>
              <a:t>Vukovar</a:t>
            </a:r>
          </a:p>
          <a:p>
            <a:pPr marL="18288" indent="0">
              <a:buNone/>
            </a:pPr>
            <a:r>
              <a:rPr lang="hr-HR" dirty="0" smtClean="0"/>
              <a:t>Gimnazija Vladimira Nazora </a:t>
            </a:r>
            <a:r>
              <a:rPr lang="hr-HR" dirty="0" smtClean="0">
                <a:solidFill>
                  <a:srgbClr val="FFFF00"/>
                </a:solidFill>
              </a:rPr>
              <a:t>Zadar</a:t>
            </a:r>
          </a:p>
          <a:p>
            <a:pPr marL="18288" indent="0">
              <a:buNone/>
            </a:pPr>
            <a:r>
              <a:rPr lang="hr-HR" dirty="0" smtClean="0"/>
              <a:t>OŠ </a:t>
            </a:r>
            <a:r>
              <a:rPr lang="hr-HR" dirty="0" err="1" smtClean="0">
                <a:solidFill>
                  <a:srgbClr val="FFFF00"/>
                </a:solidFill>
              </a:rPr>
              <a:t>Rovišće</a:t>
            </a:r>
            <a:r>
              <a:rPr lang="hr-HR" dirty="0" smtClean="0"/>
              <a:t> (radijski novinari)</a:t>
            </a:r>
          </a:p>
          <a:p>
            <a:pPr marL="18288" indent="0">
              <a:buNone/>
            </a:pPr>
            <a:r>
              <a:rPr lang="hr-HR" dirty="0" smtClean="0"/>
              <a:t>7. i 8. razred OŠ </a:t>
            </a:r>
            <a:r>
              <a:rPr lang="hr-HR" dirty="0" err="1" smtClean="0">
                <a:solidFill>
                  <a:srgbClr val="FFFF00"/>
                </a:solidFill>
              </a:rPr>
              <a:t>Štefanje</a:t>
            </a:r>
            <a:endParaRPr lang="hr-HR" dirty="0" smtClean="0">
              <a:solidFill>
                <a:srgbClr val="FFFF00"/>
              </a:solidFill>
            </a:endParaRPr>
          </a:p>
          <a:p>
            <a:pPr marL="18288" indent="0">
              <a:buNone/>
            </a:pP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>
          <a:xfrm>
            <a:off x="4716016" y="2852936"/>
            <a:ext cx="4427984" cy="40050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000" dirty="0" smtClean="0"/>
              <a:t>Spomen područje </a:t>
            </a:r>
            <a:r>
              <a:rPr lang="hr-HR" sz="2000" i="1" dirty="0" smtClean="0"/>
              <a:t>Barutana 1991.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dirty="0" smtClean="0"/>
              <a:t>Grubišno Polje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dirty="0" smtClean="0"/>
              <a:t>Ivanovo Selo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dirty="0" err="1" smtClean="0"/>
              <a:t>Bastajski</a:t>
            </a:r>
            <a:r>
              <a:rPr lang="hr-HR" sz="2000" dirty="0" smtClean="0"/>
              <a:t> Brđani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dirty="0" smtClean="0"/>
              <a:t>Pakrac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dirty="0" smtClean="0"/>
              <a:t>Kusonje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dirty="0" smtClean="0"/>
              <a:t>Daruvar</a:t>
            </a:r>
          </a:p>
          <a:p>
            <a:pPr marL="18288" indent="0">
              <a:buNone/>
            </a:pPr>
            <a:r>
              <a:rPr lang="hr-HR" dirty="0" smtClean="0"/>
              <a:t>		   </a:t>
            </a:r>
          </a:p>
          <a:p>
            <a:pPr marL="18288" indent="0">
              <a:buNone/>
            </a:pPr>
            <a:r>
              <a:rPr lang="hr-HR" dirty="0"/>
              <a:t>	</a:t>
            </a:r>
            <a:r>
              <a:rPr lang="hr-HR" dirty="0" smtClean="0"/>
              <a:t>	        </a:t>
            </a:r>
            <a:r>
              <a:rPr lang="hr-HR" sz="2000" dirty="0" smtClean="0"/>
              <a:t>15. </a:t>
            </a:r>
            <a:r>
              <a:rPr lang="hr-HR" sz="2000" dirty="0"/>
              <a:t>o</a:t>
            </a:r>
            <a:r>
              <a:rPr lang="hr-HR" sz="2000" dirty="0" smtClean="0"/>
              <a:t>žujka 2019.</a:t>
            </a:r>
            <a:endParaRPr lang="hr-HR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27672"/>
            <a:ext cx="2398487" cy="3543711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858" y="2553963"/>
            <a:ext cx="1944216" cy="4001468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6152"/>
            <a:ext cx="4318064" cy="2396744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15638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457927"/>
            <a:ext cx="3762944" cy="3364614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80" y="3944559"/>
            <a:ext cx="4661352" cy="2703515"/>
          </a:xfr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5" name="Rezervirano mjesto sadržaja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3436912" cy="2834119"/>
          </a:xfr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73" y="116632"/>
            <a:ext cx="4063952" cy="2592288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10849"/>
            <a:ext cx="4423720" cy="2148269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33186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107503" y="116632"/>
            <a:ext cx="3600401" cy="2880320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hr-HR" sz="1800" b="1" dirty="0" smtClean="0"/>
              <a:t>Bili smo i u raznim medijima!</a:t>
            </a:r>
          </a:p>
          <a:p>
            <a:pPr marL="18288" indent="0">
              <a:buNone/>
            </a:pPr>
            <a:endParaRPr lang="hr-HR" sz="1800" b="1" dirty="0" smtClean="0"/>
          </a:p>
          <a:p>
            <a:pPr marL="18288" indent="0">
              <a:buNone/>
            </a:pPr>
            <a:r>
              <a:rPr lang="hr-HR" sz="1800" b="1" dirty="0" smtClean="0"/>
              <a:t>HRT</a:t>
            </a:r>
          </a:p>
          <a:p>
            <a:pPr marL="18288" indent="0">
              <a:buNone/>
            </a:pPr>
            <a:r>
              <a:rPr lang="hr-HR" sz="1800" dirty="0" smtClean="0">
                <a:solidFill>
                  <a:srgbClr val="FFFF00"/>
                </a:solidFill>
              </a:rPr>
              <a:t>Regionalni dnevnik</a:t>
            </a:r>
            <a:r>
              <a:rPr lang="hr-HR" sz="1800" dirty="0" smtClean="0"/>
              <a:t>, 14.3.2019.</a:t>
            </a:r>
          </a:p>
          <a:p>
            <a:pPr marL="18288" indent="0">
              <a:buNone/>
            </a:pPr>
            <a:r>
              <a:rPr lang="hr-HR" sz="1800" dirty="0" smtClean="0">
                <a:solidFill>
                  <a:srgbClr val="FFFF00"/>
                </a:solidFill>
              </a:rPr>
              <a:t>Veterani mira</a:t>
            </a:r>
            <a:r>
              <a:rPr lang="hr-HR" sz="1800" dirty="0" smtClean="0"/>
              <a:t>, 16.3.2019.</a:t>
            </a:r>
          </a:p>
          <a:p>
            <a:pPr marL="18288" indent="0">
              <a:buNone/>
            </a:pPr>
            <a:r>
              <a:rPr lang="hr-HR" sz="1800" b="1" dirty="0" smtClean="0"/>
              <a:t>Lokalni mediji</a:t>
            </a:r>
          </a:p>
          <a:p>
            <a:pPr marL="18288" indent="0">
              <a:buNone/>
            </a:pPr>
            <a:r>
              <a:rPr lang="hr-HR" sz="1800" dirty="0" smtClean="0">
                <a:solidFill>
                  <a:srgbClr val="FFFF00"/>
                </a:solidFill>
              </a:rPr>
              <a:t>Bjelovarac</a:t>
            </a:r>
          </a:p>
          <a:p>
            <a:pPr marL="18288" indent="0">
              <a:buNone/>
            </a:pPr>
            <a:r>
              <a:rPr lang="hr-HR" sz="1800" dirty="0" smtClean="0">
                <a:solidFill>
                  <a:srgbClr val="FFFF00"/>
                </a:solidFill>
              </a:rPr>
              <a:t>Super Radio 89FM</a:t>
            </a:r>
          </a:p>
          <a:p>
            <a:pPr marL="18288" indent="0">
              <a:buNone/>
            </a:pP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3" y="3068960"/>
            <a:ext cx="3054191" cy="3501008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5" name="Rezervirano mjesto sadržaja 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420888"/>
            <a:ext cx="5531190" cy="4131439"/>
          </a:xfrm>
          <a:scene3d>
            <a:camera prst="orthographicFront"/>
            <a:lightRig rig="threePt" dir="t"/>
          </a:scene3d>
          <a:sp3d extrusionH="133350" contourW="57150">
            <a:bevelT w="133350"/>
            <a:bevelB w="133350"/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4664"/>
            <a:ext cx="3060576" cy="1726023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20" y="174055"/>
            <a:ext cx="2131681" cy="1598761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2147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77240" y="548680"/>
            <a:ext cx="7543800" cy="720080"/>
          </a:xfrm>
        </p:spPr>
        <p:txBody>
          <a:bodyPr/>
          <a:lstStyle/>
          <a:p>
            <a:pPr algn="ctr"/>
            <a:r>
              <a:rPr lang="hr-HR" sz="2400" b="1" dirty="0" smtClean="0">
                <a:solidFill>
                  <a:srgbClr val="FFFF00"/>
                </a:solidFill>
              </a:rPr>
              <a:t>I na kraju smo za vas odlučili izraditi knjigu!</a:t>
            </a:r>
            <a:endParaRPr lang="hr-HR" sz="2400" b="1" dirty="0">
              <a:solidFill>
                <a:srgbClr val="FFFF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2914628" cy="494116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2724486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3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6632"/>
            <a:ext cx="5040560" cy="6570628"/>
          </a:xfrm>
          <a:scene3d>
            <a:camera prst="orthographicFront"/>
            <a:lightRig rig="threePt" dir="t"/>
          </a:scene3d>
          <a:sp3d extrusionH="133350" contourW="63500">
            <a:bevelT w="133350"/>
            <a:bevelB w="133350" h="6350"/>
          </a:sp3d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9942"/>
            <a:ext cx="3695764" cy="4770066"/>
          </a:xfrm>
          <a:scene3d>
            <a:camera prst="orthographicFront">
              <a:rot lat="21384956" lon="19864240" rev="1319581"/>
            </a:camera>
            <a:lightRig rig="threePt" dir="t"/>
          </a:scene3d>
          <a:sp3d>
            <a:bevelT w="127000"/>
          </a:sp3d>
        </p:spPr>
      </p:pic>
    </p:spTree>
    <p:extLst>
      <p:ext uri="{BB962C8B-B14F-4D97-AF65-F5344CB8AC3E}">
        <p14:creationId xmlns:p14="http://schemas.microsoft.com/office/powerpoint/2010/main" val="128618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209496" cy="550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6" y="836712"/>
            <a:ext cx="8149514" cy="537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251452" cy="569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1107504"/>
            <a:ext cx="2764319" cy="5688632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47" y="1556792"/>
            <a:ext cx="2309987" cy="406213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68" y="1988840"/>
            <a:ext cx="2746399" cy="565175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5269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6" y="260648"/>
            <a:ext cx="1854543" cy="381642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37112"/>
            <a:ext cx="4470819" cy="217253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260648"/>
            <a:ext cx="1854544" cy="381642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979261"/>
            <a:ext cx="5894805" cy="286450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924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740352" y="188640"/>
            <a:ext cx="1274480" cy="914400"/>
          </a:xfrm>
        </p:spPr>
        <p:txBody>
          <a:bodyPr/>
          <a:lstStyle/>
          <a:p>
            <a:endParaRPr lang="hr-HR" sz="10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712968" cy="3024336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hr-HR" sz="2400" dirty="0" smtClean="0"/>
              <a:t>Projekt „Tvoje ime čuvam” održan u ožujku 2019. u Osnovnoj školi </a:t>
            </a:r>
            <a:r>
              <a:rPr lang="hr-HR" sz="2400" dirty="0" err="1" smtClean="0"/>
              <a:t>Štefanje</a:t>
            </a:r>
            <a:r>
              <a:rPr lang="hr-HR" sz="2400" dirty="0" smtClean="0"/>
              <a:t> posvećen je djeci koja su devedesetih godina 20.st. gledala kroz prozor domovine i tražila spas za Hrvatsku. Među tom djecom bile su i učiteljice ove škole.</a:t>
            </a:r>
            <a:endParaRPr lang="hr-HR" sz="2400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>
          <a:xfrm>
            <a:off x="539552" y="2636912"/>
            <a:ext cx="7848872" cy="3672408"/>
          </a:xfrm>
        </p:spPr>
        <p:txBody>
          <a:bodyPr/>
          <a:lstStyle/>
          <a:p>
            <a:pPr marL="18288" indent="0" algn="ctr">
              <a:buNone/>
            </a:pPr>
            <a:r>
              <a:rPr lang="hr-HR" dirty="0" smtClean="0"/>
              <a:t>Čuvajmo imena poginule djece u Domovinskom ratu te imena onih osoba koje do danas nisu pronađene.</a:t>
            </a:r>
          </a:p>
          <a:p>
            <a:pPr marL="18288" indent="0" algn="ctr">
              <a:buNone/>
            </a:pPr>
            <a:endParaRPr lang="hr-HR" dirty="0"/>
          </a:p>
          <a:p>
            <a:pPr marL="18288" indent="0" algn="ctr">
              <a:buNone/>
            </a:pPr>
            <a:r>
              <a:rPr lang="hr-HR" dirty="0" smtClean="0"/>
              <a:t>Razglednice koje su tek u izradi bit će poslane udrugama proizašlim iz Domovinskog rata.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5536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37734" y="3501008"/>
            <a:ext cx="4499992" cy="2376264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hr-HR" sz="2400" b="1" dirty="0" smtClean="0">
                <a:solidFill>
                  <a:schemeClr val="accent5"/>
                </a:solidFill>
              </a:rPr>
              <a:t>Pozdrav našem partnerskom timu</a:t>
            </a:r>
          </a:p>
          <a:p>
            <a:pPr marL="18288" indent="0" algn="ctr">
              <a:buNone/>
            </a:pPr>
            <a:r>
              <a:rPr lang="hr-HR" sz="2400" b="1" dirty="0" smtClean="0">
                <a:solidFill>
                  <a:schemeClr val="accent5"/>
                </a:solidFill>
              </a:rPr>
              <a:t> </a:t>
            </a:r>
            <a:r>
              <a:rPr lang="hr-HR" sz="2400" b="1" dirty="0" err="1" smtClean="0">
                <a:solidFill>
                  <a:schemeClr val="accent5"/>
                </a:solidFill>
              </a:rPr>
              <a:t>Crveničkim</a:t>
            </a:r>
            <a:r>
              <a:rPr lang="hr-HR" sz="2400" b="1" dirty="0" smtClean="0">
                <a:solidFill>
                  <a:schemeClr val="accent5"/>
                </a:solidFill>
              </a:rPr>
              <a:t> mostovima!</a:t>
            </a:r>
          </a:p>
          <a:p>
            <a:pPr marL="18288" indent="0" algn="ctr">
              <a:buNone/>
            </a:pPr>
            <a:endParaRPr lang="hr-HR" sz="2400" dirty="0"/>
          </a:p>
          <a:p>
            <a:pPr marL="18288" indent="0" algn="ctr">
              <a:buNone/>
            </a:pPr>
            <a:r>
              <a:rPr lang="hr-HR" sz="2000" dirty="0" smtClean="0">
                <a:solidFill>
                  <a:schemeClr val="accent5"/>
                </a:solidFill>
              </a:rPr>
              <a:t>Vaši Školarci domoljupci iz </a:t>
            </a:r>
            <a:r>
              <a:rPr lang="hr-HR" sz="2000" dirty="0" err="1" smtClean="0">
                <a:solidFill>
                  <a:schemeClr val="accent5"/>
                </a:solidFill>
              </a:rPr>
              <a:t>Štefanja</a:t>
            </a:r>
            <a:r>
              <a:rPr lang="hr-HR" sz="2000" dirty="0" smtClean="0">
                <a:solidFill>
                  <a:schemeClr val="accent5"/>
                </a:solidFill>
              </a:rPr>
              <a:t>!</a:t>
            </a:r>
            <a:endParaRPr lang="hr-HR" sz="2000" dirty="0">
              <a:solidFill>
                <a:schemeClr val="accent5"/>
              </a:solidFill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 flipH="1">
            <a:off x="4498712" y="501321"/>
            <a:ext cx="433327" cy="564481"/>
          </a:xfrm>
        </p:spPr>
        <p:txBody>
          <a:bodyPr/>
          <a:lstStyle/>
          <a:p>
            <a:pPr algn="ctr"/>
            <a:r>
              <a:rPr lang="hr-HR" sz="3200" b="1" dirty="0" smtClean="0">
                <a:solidFill>
                  <a:srgbClr val="FFFF00"/>
                </a:solidFill>
              </a:rPr>
              <a:t> </a:t>
            </a:r>
            <a:endParaRPr lang="hr-HR" sz="3200" b="1" dirty="0">
              <a:solidFill>
                <a:srgbClr val="FFFF00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01322"/>
            <a:ext cx="4560800" cy="5820675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323528" y="2454171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buNone/>
            </a:pPr>
            <a:r>
              <a:rPr lang="hr-HR" dirty="0">
                <a:solidFill>
                  <a:srgbClr val="FFC000"/>
                </a:solidFill>
              </a:rPr>
              <a:t>Budite nam veseli, vrijedni i dobri svojim učiteljima, stvarajte lijepe uspomene!</a:t>
            </a:r>
          </a:p>
        </p:txBody>
      </p:sp>
      <p:sp>
        <p:nvSpPr>
          <p:cNvPr id="5" name="Pravokutnik 4"/>
          <p:cNvSpPr/>
          <p:nvPr/>
        </p:nvSpPr>
        <p:spPr>
          <a:xfrm>
            <a:off x="620688" y="332656"/>
            <a:ext cx="32221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 algn="ctr">
              <a:buNone/>
            </a:pPr>
            <a:r>
              <a:rPr lang="hr-HR" dirty="0"/>
              <a:t>Znamo da smo vas zasuli s hrpom radionica i aktivnosti. Ako je nešto ostalo nejasno, rado ćemo vam dodatno pojasniti. Jedva čekamo vidjeti što ste vi radili!</a:t>
            </a:r>
          </a:p>
        </p:txBody>
      </p:sp>
    </p:spTree>
    <p:extLst>
      <p:ext uri="{BB962C8B-B14F-4D97-AF65-F5344CB8AC3E}">
        <p14:creationId xmlns:p14="http://schemas.microsoft.com/office/powerpoint/2010/main" val="17571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4869160"/>
            <a:ext cx="3528392" cy="1584176"/>
          </a:xfrm>
        </p:spPr>
        <p:txBody>
          <a:bodyPr/>
          <a:lstStyle/>
          <a:p>
            <a:pPr algn="ctr"/>
            <a:r>
              <a:rPr lang="hr-HR" sz="2000" dirty="0" smtClean="0"/>
              <a:t>Spomenik poginuloj djeci Domovinskog rata </a:t>
            </a:r>
            <a:br>
              <a:rPr lang="hr-HR" sz="2000" dirty="0" smtClean="0"/>
            </a:br>
            <a:r>
              <a:rPr lang="hr-HR" sz="2000" i="1" dirty="0" smtClean="0"/>
              <a:t>Prekinuto djetinjstvo </a:t>
            </a:r>
            <a:r>
              <a:rPr lang="hr-HR" sz="2000" dirty="0" smtClean="0"/>
              <a:t>u Slavonskom Brodu</a:t>
            </a:r>
            <a:endParaRPr lang="hr-HR" sz="2000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>
          <a:xfrm>
            <a:off x="4572000" y="260648"/>
            <a:ext cx="4320480" cy="2232247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hr-HR" sz="2400" dirty="0" smtClean="0"/>
              <a:t>Radionica: </a:t>
            </a:r>
          </a:p>
          <a:p>
            <a:pPr marL="18288" indent="0">
              <a:buNone/>
            </a:pPr>
            <a:r>
              <a:rPr lang="hr-HR" sz="2800" dirty="0" smtClean="0"/>
              <a:t>Izgubljene </a:t>
            </a:r>
            <a:r>
              <a:rPr lang="hr-HR" sz="2800" dirty="0" smtClean="0">
                <a:solidFill>
                  <a:srgbClr val="FFFF00"/>
                </a:solidFill>
              </a:rPr>
              <a:t>boje</a:t>
            </a:r>
            <a:r>
              <a:rPr lang="hr-HR" sz="2800" dirty="0" smtClean="0"/>
              <a:t> djetinjstva</a:t>
            </a:r>
          </a:p>
          <a:p>
            <a:pPr marL="18288" indent="0">
              <a:buNone/>
            </a:pPr>
            <a:endParaRPr lang="hr-HR" sz="1400" dirty="0" smtClean="0"/>
          </a:p>
          <a:p>
            <a:pPr marL="18288" indent="0">
              <a:buNone/>
            </a:pPr>
            <a:r>
              <a:rPr lang="hr-HR" sz="1400" dirty="0" smtClean="0"/>
              <a:t>Daliborka </a:t>
            </a:r>
            <a:r>
              <a:rPr lang="hr-HR" sz="1400" dirty="0" err="1" smtClean="0"/>
              <a:t>Ileković</a:t>
            </a:r>
            <a:endParaRPr lang="hr-HR" sz="1400" dirty="0" smtClean="0"/>
          </a:p>
          <a:p>
            <a:pPr marL="18288" indent="0">
              <a:buNone/>
            </a:pPr>
            <a:r>
              <a:rPr lang="hr-HR" sz="1400" dirty="0" smtClean="0"/>
              <a:t>Dijana </a:t>
            </a:r>
            <a:r>
              <a:rPr lang="hr-HR" sz="1400" dirty="0" err="1" smtClean="0"/>
              <a:t>Pertunaj</a:t>
            </a:r>
            <a:endParaRPr lang="hr-HR" sz="1400" dirty="0" smtClean="0"/>
          </a:p>
          <a:p>
            <a:pPr marL="18288" indent="0">
              <a:buNone/>
            </a:pPr>
            <a:r>
              <a:rPr lang="hr-HR" sz="1400" dirty="0" smtClean="0"/>
              <a:t>Josipa </a:t>
            </a:r>
            <a:r>
              <a:rPr lang="hr-HR" sz="1400" dirty="0" err="1" smtClean="0"/>
              <a:t>Klemić</a:t>
            </a:r>
            <a:r>
              <a:rPr lang="hr-HR" sz="1400" dirty="0" smtClean="0"/>
              <a:t> </a:t>
            </a:r>
            <a:endParaRPr lang="hr-HR" sz="1400" dirty="0"/>
          </a:p>
        </p:txBody>
      </p:sp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A55C48BB-3A95-4D4B-B66A-B26815A88D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6" r="8788"/>
          <a:stretch/>
        </p:blipFill>
        <p:spPr>
          <a:xfrm>
            <a:off x="395536" y="548680"/>
            <a:ext cx="3095674" cy="431519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/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08920"/>
            <a:ext cx="5089170" cy="3861048"/>
          </a:xfrm>
          <a:prstGeom prst="rect">
            <a:avLst/>
          </a:prstGeom>
          <a:scene3d>
            <a:camera prst="orthographicFront">
              <a:rot lat="0" lon="299993" rev="0"/>
            </a:camera>
            <a:lightRig rig="threePt" dir="t"/>
          </a:scene3d>
          <a:sp3d extrusionH="127000" contourW="69850">
            <a:bevelT w="190500"/>
            <a:bevelB w="127000"/>
          </a:sp3d>
        </p:spPr>
      </p:pic>
    </p:spTree>
    <p:extLst>
      <p:ext uri="{BB962C8B-B14F-4D97-AF65-F5344CB8AC3E}">
        <p14:creationId xmlns:p14="http://schemas.microsoft.com/office/powerpoint/2010/main" val="332464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5445224"/>
            <a:ext cx="8712968" cy="1224136"/>
          </a:xfrm>
        </p:spPr>
        <p:txBody>
          <a:bodyPr/>
          <a:lstStyle/>
          <a:p>
            <a:r>
              <a:rPr lang="hr-HR" sz="1800" b="1" dirty="0" smtClean="0"/>
              <a:t>Nastavna sredstva i pomagala</a:t>
            </a:r>
            <a:r>
              <a:rPr lang="hr-HR" sz="1800" dirty="0" smtClean="0"/>
              <a:t>: listići s rečenicama iz romana, crtež iz 1991., plišani medvjedić, vodene boje, crni flomasteri, bijele </a:t>
            </a:r>
            <a:r>
              <a:rPr lang="hr-HR" sz="1800" dirty="0" err="1" smtClean="0"/>
              <a:t>puzzle</a:t>
            </a:r>
            <a:r>
              <a:rPr lang="hr-HR" sz="1800" dirty="0" smtClean="0"/>
              <a:t>, drvena konstrukcija</a:t>
            </a:r>
            <a:br>
              <a:rPr lang="hr-HR" sz="1800" dirty="0" smtClean="0"/>
            </a:br>
            <a:r>
              <a:rPr lang="hr-HR" sz="1800" b="1" dirty="0" smtClean="0"/>
              <a:t>Korelacija</a:t>
            </a:r>
            <a:r>
              <a:rPr lang="hr-HR" sz="1800" dirty="0" smtClean="0"/>
              <a:t>: Povijest, Likovna kultura, </a:t>
            </a:r>
            <a:r>
              <a:rPr lang="hr-HR" sz="1800" dirty="0"/>
              <a:t>H</a:t>
            </a:r>
            <a:r>
              <a:rPr lang="hr-HR" sz="1800" dirty="0" smtClean="0"/>
              <a:t>rvatski jezik, Glazbena kultura</a:t>
            </a:r>
            <a:endParaRPr lang="hr-HR" sz="18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6641"/>
            <a:ext cx="3551595" cy="5192587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 contourW="63500">
            <a:bevelT w="133350"/>
            <a:bevelB w="133350"/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112594"/>
            <a:ext cx="2604292" cy="2467195"/>
          </a:xfrm>
          <a:prstGeom prst="rect">
            <a:avLst/>
          </a:prstGeom>
          <a:scene3d>
            <a:camera prst="orthographicFront">
              <a:rot lat="21041615" lon="21572181" rev="16018732"/>
            </a:camera>
            <a:lightRig rig="threePt" dir="t"/>
          </a:scene3d>
          <a:sp3d extrusionH="133350">
            <a:bevelT w="133350"/>
            <a:bevelB w="133350"/>
          </a:sp3d>
        </p:spPr>
      </p:pic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8" name="Rezervirano mjesto sadržaj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6672"/>
            <a:ext cx="3368091" cy="2304256"/>
          </a:xfrm>
          <a:prstGeom prst="rect">
            <a:avLst/>
          </a:prstGeom>
          <a:scene3d>
            <a:camera prst="orthographicFront">
              <a:rot lat="1200000" lon="1500000" rev="21299999"/>
            </a:camera>
            <a:lightRig rig="threePt" dir="t"/>
          </a:scene3d>
          <a:sp3d extrusionH="133350" contourW="63500">
            <a:bevelT w="133350"/>
            <a:bevelB w="133350"/>
          </a:sp3d>
        </p:spPr>
      </p:pic>
      <p:sp>
        <p:nvSpPr>
          <p:cNvPr id="9" name="Rezervirano mjesto sadržaja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12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3968" y="3717032"/>
            <a:ext cx="4828072" cy="2592288"/>
          </a:xfrm>
        </p:spPr>
        <p:txBody>
          <a:bodyPr/>
          <a:lstStyle/>
          <a:p>
            <a:r>
              <a:rPr lang="hr-HR" sz="1800" b="1" dirty="0" smtClean="0">
                <a:solidFill>
                  <a:srgbClr val="FFFF00"/>
                </a:solidFill>
              </a:rPr>
              <a:t>Sudionici radionice: </a:t>
            </a: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učenice Likovne grupe </a:t>
            </a:r>
            <a:r>
              <a:rPr lang="hr-HR" sz="1800" dirty="0" err="1" smtClean="0"/>
              <a:t>IV.OŠ</a:t>
            </a:r>
            <a:r>
              <a:rPr lang="hr-HR" sz="1800" dirty="0" smtClean="0"/>
              <a:t> Bjelovar, učenici 5. i 6. razreda OŠ </a:t>
            </a:r>
            <a:r>
              <a:rPr lang="hr-HR" sz="1800" dirty="0" err="1" smtClean="0"/>
              <a:t>Štefanje</a:t>
            </a: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b="1" dirty="0" smtClean="0">
                <a:solidFill>
                  <a:srgbClr val="FFFF00"/>
                </a:solidFill>
              </a:rPr>
              <a:t>Voditeljice radionice: </a:t>
            </a: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Dijana </a:t>
            </a:r>
            <a:r>
              <a:rPr lang="hr-HR" sz="1800" dirty="0" err="1" smtClean="0"/>
              <a:t>Pertunaj</a:t>
            </a:r>
            <a:r>
              <a:rPr lang="hr-HR" sz="1800" dirty="0" smtClean="0"/>
              <a:t> (LK) i Daliborka </a:t>
            </a:r>
            <a:r>
              <a:rPr lang="hr-HR" sz="1800" dirty="0" err="1" smtClean="0"/>
              <a:t>Ileković</a:t>
            </a:r>
            <a:r>
              <a:rPr lang="hr-HR" sz="1800" dirty="0" smtClean="0"/>
              <a:t> (HJ)</a:t>
            </a:r>
            <a:endParaRPr lang="hr-HR" sz="18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9740"/>
            <a:ext cx="6170113" cy="3480331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 contourW="63500">
            <a:bevelT w="133350"/>
            <a:bevelB w="133350"/>
          </a:sp3d>
        </p:spPr>
      </p:pic>
      <p:pic>
        <p:nvPicPr>
          <p:cNvPr id="10" name="Rezervirano mjesto sadržaja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3888987" cy="2592658"/>
          </a:xfrm>
          <a:scene3d>
            <a:camera prst="orthographicFront"/>
            <a:lightRig rig="threePt" dir="t"/>
          </a:scene3d>
          <a:sp3d extrusionH="133350" contourW="63500">
            <a:bevelT w="133350"/>
            <a:bevelB w="133350"/>
          </a:sp3d>
        </p:spPr>
      </p:pic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343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4932040" y="-387424"/>
            <a:ext cx="4211959" cy="4896544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hr-HR" b="1" dirty="0" smtClean="0">
                <a:solidFill>
                  <a:srgbClr val="FFFF00"/>
                </a:solidFill>
              </a:rPr>
              <a:t>Cilj: </a:t>
            </a:r>
          </a:p>
          <a:p>
            <a:pPr marL="18288" indent="0">
              <a:buNone/>
            </a:pPr>
            <a:r>
              <a:rPr lang="hr-HR" dirty="0" smtClean="0"/>
              <a:t>Razvijanje svijesti o ljepoti življenja u miru. Poticanje učenika na razmišljanje o izrazu </a:t>
            </a:r>
            <a:r>
              <a:rPr lang="hr-HR" i="1" dirty="0" smtClean="0"/>
              <a:t>prekinuto djetinjstvo</a:t>
            </a:r>
            <a:r>
              <a:rPr lang="hr-HR" dirty="0" smtClean="0"/>
              <a:t> te spoznaja da djeca u Hrvatskoj početkom devedesetih nisu imala djetinjstvo kakvo imaju današnje generacije. Potaknuti na čitanje romana za djecu kojima je tema Domovinski rat.</a:t>
            </a:r>
            <a:endParaRPr lang="hr-HR" dirty="0"/>
          </a:p>
        </p:txBody>
      </p:sp>
      <p:pic>
        <p:nvPicPr>
          <p:cNvPr id="5" name="Picture 2" descr="http://alfa-hr.sl01.cdn.s3.amazonaws.com/tn-551408dafdd168281700008c-200x270xboxw.jpg">
            <a:hlinkClick r:id="rId2"/>
            <a:extLst>
              <a:ext uri="{FF2B5EF4-FFF2-40B4-BE49-F238E27FC236}">
                <a16:creationId xmlns="" xmlns:a16="http://schemas.microsoft.com/office/drawing/2014/main" id="{18E3092E-F2FF-4643-8C80-A22A19DEC6EF}"/>
              </a:ext>
            </a:extLst>
          </p:cNvPr>
          <p:cNvPicPr>
            <a:picLocks noGrp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4664"/>
            <a:ext cx="2188458" cy="310867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317171" lon="2061466" rev="20919920"/>
            </a:camera>
            <a:lightRig rig="threePt" dir="t">
              <a:rot lat="0" lon="0" rev="3000000"/>
            </a:lightRig>
          </a:scene3d>
          <a:sp3d extrusionH="133350" contourW="63500">
            <a:bevelT w="133350"/>
            <a:bevelB w="133350"/>
          </a:sp3d>
        </p:spPr>
      </p:pic>
      <p:pic>
        <p:nvPicPr>
          <p:cNvPr id="6" name="Picture 5" descr="https://www.jutarnji.hr/incoming/tttjpg/6573867/alternates/FREE_780/ttt.jpg">
            <a:extLst>
              <a:ext uri="{FF2B5EF4-FFF2-40B4-BE49-F238E27FC236}">
                <a16:creationId xmlns="" xmlns:a16="http://schemas.microsoft.com/office/drawing/2014/main" id="{CB557A8D-BFBF-45E8-9140-1EC2B573BF9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3556"/>
            <a:ext cx="2183566" cy="296574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21568503" lon="20552413" rev="832962"/>
            </a:camera>
            <a:lightRig rig="threePt" dir="t">
              <a:rot lat="0" lon="0" rev="3000000"/>
            </a:lightRig>
          </a:scene3d>
          <a:sp3d extrusionH="133350" contourW="63500">
            <a:bevelT w="133350"/>
            <a:bevelB w="133350"/>
          </a:sp3d>
        </p:spPr>
      </p:pic>
      <p:pic>
        <p:nvPicPr>
          <p:cNvPr id="8" name="Picture 1" descr="Bijeg u košari ">
            <a:hlinkClick r:id="rId5"/>
            <a:extLst>
              <a:ext uri="{FF2B5EF4-FFF2-40B4-BE49-F238E27FC236}">
                <a16:creationId xmlns="" xmlns:a16="http://schemas.microsoft.com/office/drawing/2014/main" id="{E0CE7422-90F9-45CD-A441-ED0A1A1AE58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501008"/>
            <a:ext cx="2437815" cy="310334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20699999" lon="20999999" rev="600000"/>
            </a:camera>
            <a:lightRig rig="threePt" dir="t">
              <a:rot lat="0" lon="0" rev="3000000"/>
            </a:lightRig>
          </a:scene3d>
          <a:sp3d extrusionH="133350" contourW="63500">
            <a:bevelT w="133350"/>
            <a:bevelB w="133350"/>
          </a:sp3d>
        </p:spPr>
      </p:pic>
      <p:pic>
        <p:nvPicPr>
          <p:cNvPr id="9" name="Picture 4" descr="Image result for priče iz vukovara">
            <a:hlinkClick r:id="rId7" tgtFrame="&quot;_blank&quot;"/>
            <a:extLst>
              <a:ext uri="{FF2B5EF4-FFF2-40B4-BE49-F238E27FC236}">
                <a16:creationId xmlns="" xmlns:a16="http://schemas.microsoft.com/office/drawing/2014/main" id="{DE14355E-7E8E-4AB8-A44B-619FFECB40D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39300"/>
            <a:ext cx="2376264" cy="302114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199993" rev="0"/>
            </a:camera>
            <a:lightRig rig="threePt" dir="t">
              <a:rot lat="0" lon="0" rev="3000000"/>
            </a:lightRig>
          </a:scene3d>
          <a:sp3d extrusionH="133350" contourW="63500">
            <a:bevelT w="133350"/>
            <a:bevelB w="133350"/>
          </a:sp3d>
        </p:spPr>
      </p:pic>
      <p:pic>
        <p:nvPicPr>
          <p:cNvPr id="7" name="Picture 3" descr="https://s3.eu-central-1.amazonaws.com/cnj-img/images/pr/prcNzydSEkIy">
            <a:extLst>
              <a:ext uri="{FF2B5EF4-FFF2-40B4-BE49-F238E27FC236}">
                <a16:creationId xmlns="" xmlns:a16="http://schemas.microsoft.com/office/drawing/2014/main" id="{7BAEBCAD-17C8-4A12-9345-EB1B41515C0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64904"/>
            <a:ext cx="2391837" cy="310261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20380972" lon="1986991" rev="21084148"/>
            </a:camera>
            <a:lightRig rig="threePt" dir="t">
              <a:rot lat="0" lon="0" rev="3000000"/>
            </a:lightRig>
          </a:scene3d>
          <a:sp3d extrusionH="133350" contourW="63500">
            <a:bevelT w="133350"/>
            <a:bevelB w="133350"/>
          </a:sp3d>
        </p:spPr>
      </p:pic>
    </p:spTree>
    <p:extLst>
      <p:ext uri="{BB962C8B-B14F-4D97-AF65-F5344CB8AC3E}">
        <p14:creationId xmlns:p14="http://schemas.microsoft.com/office/powerpoint/2010/main" val="20305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116633"/>
            <a:ext cx="3312368" cy="504055"/>
          </a:xfrm>
        </p:spPr>
        <p:txBody>
          <a:bodyPr>
            <a:noAutofit/>
            <a:scene3d>
              <a:camera prst="orthographicFront">
                <a:rot lat="20497938" lon="1788713" rev="21232288"/>
              </a:camera>
              <a:lightRig rig="threePt" dir="t"/>
            </a:scene3d>
            <a:sp3d z="101600" contourW="12700">
              <a:contourClr>
                <a:srgbClr val="FFFF00"/>
              </a:contourClr>
            </a:sp3d>
          </a:bodyPr>
          <a:lstStyle/>
          <a:p>
            <a:r>
              <a:rPr lang="hr-HR" sz="2400" dirty="0" smtClean="0">
                <a:ln w="12700">
                  <a:gradFill>
                    <a:gsLst>
                      <a:gs pos="2400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FF00"/>
                </a:solidFill>
                <a:effectLst>
                  <a:glow>
                    <a:schemeClr val="accent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endPos="0" dist="660400" dir="5400000" sy="-100000" algn="bl" rotWithShape="0"/>
                </a:effectLst>
              </a:rPr>
              <a:t>Tijek rada</a:t>
            </a:r>
            <a:endParaRPr lang="hr-HR" sz="2400" dirty="0">
              <a:ln w="12700">
                <a:gradFill>
                  <a:gsLst>
                    <a:gs pos="2400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rgbClr val="FFFF00"/>
              </a:solidFill>
              <a:effectLst>
                <a:glow>
                  <a:schemeClr val="accent1">
                    <a:alpha val="96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endPos="0" dist="660400" dir="5400000" sy="-100000" algn="bl" rotWithShape="0"/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35496" y="620688"/>
            <a:ext cx="5472608" cy="3816424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hr-HR" sz="1800" dirty="0" smtClean="0"/>
              <a:t>Radili smo u skupinama, a na klupama</a:t>
            </a:r>
          </a:p>
          <a:p>
            <a:pPr marL="18288" indent="0">
              <a:buNone/>
            </a:pPr>
            <a:r>
              <a:rPr lang="hr-HR" sz="1800" dirty="0"/>
              <a:t>s</a:t>
            </a:r>
            <a:r>
              <a:rPr lang="hr-HR" sz="1800" dirty="0" smtClean="0"/>
              <a:t>u bili listići s rečenicama iz romana koji govore o Domovinskom ratu.</a:t>
            </a:r>
            <a:r>
              <a:rPr lang="hr-HR" sz="1800" dirty="0"/>
              <a:t> </a:t>
            </a:r>
            <a:r>
              <a:rPr lang="hr-HR" sz="1800" dirty="0" smtClean="0"/>
              <a:t>Za vrijeme rada tiho je svirala glazba - Moja domovina, Stop </a:t>
            </a:r>
            <a:r>
              <a:rPr lang="hr-HR" sz="1800" dirty="0" err="1" smtClean="0"/>
              <a:t>the</a:t>
            </a:r>
            <a:r>
              <a:rPr lang="hr-HR" sz="1800" dirty="0" smtClean="0"/>
              <a:t> </a:t>
            </a:r>
            <a:r>
              <a:rPr lang="hr-HR" sz="1800" dirty="0" err="1" smtClean="0"/>
              <a:t>war</a:t>
            </a:r>
            <a:r>
              <a:rPr lang="hr-HR" sz="1800" dirty="0" smtClean="0"/>
              <a:t> </a:t>
            </a:r>
            <a:r>
              <a:rPr lang="hr-HR" sz="1800" dirty="0" err="1" smtClean="0"/>
              <a:t>in</a:t>
            </a:r>
            <a:r>
              <a:rPr lang="hr-HR" sz="1800" dirty="0" smtClean="0"/>
              <a:t> Croatia, Mir, mir do neba…</a:t>
            </a:r>
          </a:p>
          <a:p>
            <a:pPr marL="18288" indent="0">
              <a:buNone/>
            </a:pPr>
            <a:r>
              <a:rPr lang="hr-HR" sz="1800" dirty="0" smtClean="0"/>
              <a:t>U uvodnom dijelu, učiteljica nas je potaknula da razmislimo o svom djetinjstvu te nam objasnila što znači pojam </a:t>
            </a:r>
            <a:r>
              <a:rPr lang="hr-HR" sz="1800" i="1" dirty="0" smtClean="0"/>
              <a:t>Prekinuto djetinjstvo. </a:t>
            </a:r>
            <a:r>
              <a:rPr lang="hr-HR" sz="1800" dirty="0" smtClean="0"/>
              <a:t>Ispričala nam je priču o plišanom medvjediću i crtežu; ispostavilo se da je taj medo čuvao 1991.g. našu učiteljicu iz povijesti te da je crtež nacrtala u podrumu u vrijeme ratnog stanja u Bjelovaru. 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20" y="620688"/>
            <a:ext cx="2997988" cy="2556517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 contourW="63500">
            <a:bevelT w="133350"/>
            <a:bevelB w="133350"/>
          </a:sp3d>
        </p:spPr>
      </p:pic>
      <p:pic>
        <p:nvPicPr>
          <p:cNvPr id="6" name="Rezervirano mjesto sadržaj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63" y="4437112"/>
            <a:ext cx="2974155" cy="2281802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 contourW="63500">
            <a:bevelT w="133350"/>
            <a:bevelB w="133350"/>
          </a:sp3d>
        </p:spPr>
      </p:pic>
      <p:pic>
        <p:nvPicPr>
          <p:cNvPr id="9" name="Rezervirano mjesto sadržaj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08873"/>
            <a:ext cx="3855480" cy="2925073"/>
          </a:xfrm>
          <a:prstGeom prst="rect">
            <a:avLst/>
          </a:prstGeom>
          <a:scene3d>
            <a:camera prst="orthographicFront"/>
            <a:lightRig rig="threePt" dir="t"/>
          </a:scene3d>
          <a:sp3d extrusionH="133350" contourW="63500">
            <a:bevelT w="133350"/>
            <a:bevelB w="133350"/>
          </a:sp3d>
        </p:spPr>
      </p:pic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2093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no">
  <a:themeElements>
    <a:clrScheme name="Valni oblik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Elementarno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no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2344</TotalTime>
  <Words>961</Words>
  <Application>Microsoft Office PowerPoint</Application>
  <PresentationFormat>Prikaz na zaslonu (4:3)</PresentationFormat>
  <Paragraphs>95</Paragraphs>
  <Slides>46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46</vt:i4>
      </vt:variant>
    </vt:vector>
  </HeadingPairs>
  <TitlesOfParts>
    <vt:vector size="47" baseType="lpstr">
      <vt:lpstr>Elementarno</vt:lpstr>
      <vt:lpstr>PowerPointova prezentacija</vt:lpstr>
      <vt:lpstr>OSNOVNA ŠKOLA ŠTEFANJE</vt:lpstr>
      <vt:lpstr>PowerPointova prezentacija</vt:lpstr>
      <vt:lpstr>PowerPointova prezentacija</vt:lpstr>
      <vt:lpstr>Spomenik poginuloj djeci Domovinskog rata  Prekinuto djetinjstvo u Slavonskom Brodu</vt:lpstr>
      <vt:lpstr>Nastavna sredstva i pomagala: listići s rečenicama iz romana, crtež iz 1991., plišani medvjedić, vodene boje, crni flomasteri, bijele puzzle, drvena konstrukcija Korelacija: Povijest, Likovna kultura, Hrvatski jezik, Glazbena kultura</vt:lpstr>
      <vt:lpstr>Sudionici radionice:  učenice Likovne grupe IV.OŠ Bjelovar, učenici 5. i 6. razreda OŠ Štefanje   Voditeljice radionice:  Dijana Pertunaj (LK) i Daliborka Ileković (HJ)</vt:lpstr>
      <vt:lpstr>PowerPointova prezentacija</vt:lpstr>
      <vt:lpstr>Tijek rada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Priča moje ulice</vt:lpstr>
      <vt:lpstr>Sudionici radionice:  7. i 8. r. OŠ Štefanje, učenice 8.r. OŠ A. Bauera Vukovar, učenici Gimnazije Vladimira Nazora Zadar, učenici 7. i 8.r. OŠ Rovišće Voditeljice radionice:  profesorice Lovorka Krajnović Tot i Tihana Magaš</vt:lpstr>
      <vt:lpstr>Tijek rada</vt:lpstr>
      <vt:lpstr>PowerPointova prezentacija</vt:lpstr>
      <vt:lpstr>PowerPointova prezentacija</vt:lpstr>
      <vt:lpstr>Bjelovarski ratni plakati </vt:lpstr>
      <vt:lpstr>Tekst na plakatu preveden je i na engleski, njemački i francuski jezik.  SPASITE HRVATSKU za djecu koja gledaju kroz prozor domovine ljudi ispod svih zastava svijeta podignite svoj glas da se i naša zvijezda iz krvi i dima pridruži k dvanaest zvijezda Europe </vt:lpstr>
      <vt:lpstr>Gimnazija Vladimira Nazora Zadar</vt:lpstr>
      <vt:lpstr>PowerPointova prezentacija</vt:lpstr>
      <vt:lpstr>PowerPointova prezentacija</vt:lpstr>
      <vt:lpstr>PowerPointova prezentacija</vt:lpstr>
      <vt:lpstr>Radijska emisija  Tijekom svih radionica i drugoga dana na terenskoj nastavi, strpljivo su nas pratili novinari OŠ Rovišće te sve snimali te montirali radijsku emisiju.</vt:lpstr>
      <vt:lpstr>Stablo    dječjih    želja – zajednička aktivnost na kraju dana Zadatak je bio da napišemo želju, poruku ili osjećaj</vt:lpstr>
      <vt:lpstr>PowerPointova prezentacija</vt:lpstr>
      <vt:lpstr>PowerPointova prezentacija</vt:lpstr>
      <vt:lpstr>Evaluacija likovne radionice</vt:lpstr>
      <vt:lpstr>PowerPointova prezentacija</vt:lpstr>
      <vt:lpstr>PowerPointova prezentacija</vt:lpstr>
      <vt:lpstr>Poruke </vt:lpstr>
      <vt:lpstr>Putovima bjelovarskih branitelja – terenska nastava</vt:lpstr>
      <vt:lpstr>PowerPointova prezentacija</vt:lpstr>
      <vt:lpstr>PowerPointova prezentacija</vt:lpstr>
      <vt:lpstr>PowerPointova prezentacija</vt:lpstr>
      <vt:lpstr>I na kraju smo za vas odlučili izraditi knjigu!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Tvoje ime čuvam</dc:title>
  <dc:creator>Josipa Klemić</dc:creator>
  <cp:lastModifiedBy>Josipa Klemić</cp:lastModifiedBy>
  <cp:revision>209</cp:revision>
  <dcterms:created xsi:type="dcterms:W3CDTF">2019-04-06T17:30:44Z</dcterms:created>
  <dcterms:modified xsi:type="dcterms:W3CDTF">2019-05-21T21:41:14Z</dcterms:modified>
</cp:coreProperties>
</file>