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4"/>
  </p:sldMasterIdLst>
  <p:notesMasterIdLst>
    <p:notesMasterId r:id="rId37"/>
  </p:notesMasterIdLst>
  <p:handoutMasterIdLst>
    <p:handoutMasterId r:id="rId38"/>
  </p:handoutMasterIdLst>
  <p:sldIdLst>
    <p:sldId id="289" r:id="rId5"/>
    <p:sldId id="315" r:id="rId6"/>
    <p:sldId id="305" r:id="rId7"/>
    <p:sldId id="290" r:id="rId8"/>
    <p:sldId id="298" r:id="rId9"/>
    <p:sldId id="302" r:id="rId10"/>
    <p:sldId id="304" r:id="rId11"/>
    <p:sldId id="303" r:id="rId12"/>
    <p:sldId id="301" r:id="rId13"/>
    <p:sldId id="299" r:id="rId14"/>
    <p:sldId id="286" r:id="rId15"/>
    <p:sldId id="291" r:id="rId16"/>
    <p:sldId id="292" r:id="rId17"/>
    <p:sldId id="293" r:id="rId18"/>
    <p:sldId id="284" r:id="rId19"/>
    <p:sldId id="297" r:id="rId20"/>
    <p:sldId id="316" r:id="rId21"/>
    <p:sldId id="314" r:id="rId22"/>
    <p:sldId id="309" r:id="rId23"/>
    <p:sldId id="312" r:id="rId24"/>
    <p:sldId id="308" r:id="rId25"/>
    <p:sldId id="311" r:id="rId26"/>
    <p:sldId id="306" r:id="rId27"/>
    <p:sldId id="307" r:id="rId28"/>
    <p:sldId id="310" r:id="rId29"/>
    <p:sldId id="317" r:id="rId30"/>
    <p:sldId id="313" r:id="rId31"/>
    <p:sldId id="287" r:id="rId32"/>
    <p:sldId id="294" r:id="rId33"/>
    <p:sldId id="296" r:id="rId34"/>
    <p:sldId id="285" r:id="rId35"/>
    <p:sldId id="288" r:id="rId36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03" autoAdjust="0"/>
    <p:restoredTop sz="94599" autoAdjust="0"/>
  </p:normalViewPr>
  <p:slideViewPr>
    <p:cSldViewPr>
      <p:cViewPr varScale="1">
        <p:scale>
          <a:sx n="72" d="100"/>
          <a:sy n="72" d="100"/>
        </p:scale>
        <p:origin x="612" y="7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09255365831737"/>
          <c:y val="0.19777036968792086"/>
          <c:w val="0.48817327332037441"/>
          <c:h val="0.750609349638658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Stupac1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F8D-4E30-8E90-BEE8D3E5FE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F8D-4E30-8E90-BEE8D3E5FED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Da 18%</c:v>
                </c:pt>
                <c:pt idx="1">
                  <c:v>Ne 82%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18</c:v>
                </c:pt>
                <c:pt idx="1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8D-4E30-8E90-BEE8D3E5FED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</c:legendEntry>
      <c:layout>
        <c:manualLayout>
          <c:xMode val="edge"/>
          <c:yMode val="edge"/>
          <c:x val="0.68169523979042457"/>
          <c:y val="0.12089239407003557"/>
          <c:w val="0.30151863744265844"/>
          <c:h val="0.7796159505312417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Stupac2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053-428F-A041-589BE9ACC1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053-428F-A041-589BE9ACC1A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Da 27%</c:v>
                </c:pt>
                <c:pt idx="1">
                  <c:v>Ne 73%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27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53-428F-A041-589BE9ACC1A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3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3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</c:legendEntry>
      <c:layout>
        <c:manualLayout>
          <c:xMode val="edge"/>
          <c:yMode val="edge"/>
          <c:x val="0.75174602149810887"/>
          <c:y val="9.2330650129783559E-2"/>
          <c:w val="0.1752284003827311"/>
          <c:h val="0.840912120875458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6E31DDC-74F1-4545-BE0E-ECBEC1C64951}" type="datetime1">
              <a:rPr lang="hr-HR" smtClean="0"/>
              <a:t>6.5.2019.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1114579-D02A-4B51-B5DF-8EC449F77AC7}" type="slidenum">
              <a:rPr lang="hr-HR" smtClean="0"/>
              <a:pPr algn="r"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7C1E55ED-C6B5-47F2-AE42-74719BC407A0}" type="datetime1">
              <a:rPr lang="hr-HR" smtClean="0"/>
              <a:pPr/>
              <a:t>6.5.2019.</a:t>
            </a:fld>
            <a:endParaRPr lang="hr-HR" dirty="0"/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6074690-7256-4BB9-AC0F-97AEAE8CDEC2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654" y="1447801"/>
            <a:ext cx="8823360" cy="3329581"/>
          </a:xfrm>
        </p:spPr>
        <p:txBody>
          <a:bodyPr anchor="b"/>
          <a:lstStyle>
            <a:lvl1pPr>
              <a:defRPr sz="7198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654" y="4777380"/>
            <a:ext cx="8823360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10F1-4A87-4992-8677-BC99F85569BA}" type="datetime1">
              <a:rPr lang="hr-HR" smtClean="0"/>
              <a:pPr/>
              <a:t>6.5.2019.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539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6" y="4800587"/>
            <a:ext cx="8823359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654" y="685800"/>
            <a:ext cx="8823360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5" y="5367325"/>
            <a:ext cx="882335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CE1E6B6-7F1F-4E25-8E00-6004106186E1}" type="datetime1">
              <a:rPr lang="hr-HR" smtClean="0"/>
              <a:pPr algn="r"/>
              <a:t>6.5.2019.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07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4" y="1447800"/>
            <a:ext cx="8823361" cy="1981200"/>
          </a:xfrm>
        </p:spPr>
        <p:txBody>
          <a:bodyPr/>
          <a:lstStyle>
            <a:lvl1pPr>
              <a:defRPr sz="4799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657600"/>
            <a:ext cx="8823361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CE1E6B6-7F1F-4E25-8E00-6004106186E1}" type="datetime1">
              <a:rPr lang="hr-HR" smtClean="0"/>
              <a:pPr algn="r"/>
              <a:t>6.5.2019.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744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391" y="1447800"/>
            <a:ext cx="7997232" cy="2323374"/>
          </a:xfrm>
        </p:spPr>
        <p:txBody>
          <a:bodyPr/>
          <a:lstStyle>
            <a:lvl1pPr>
              <a:defRPr sz="4799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29897" y="3771174"/>
            <a:ext cx="7383905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4350657"/>
            <a:ext cx="8823361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CE1E6B6-7F1F-4E25-8E00-6004106186E1}" type="datetime1">
              <a:rPr lang="hr-HR" smtClean="0"/>
              <a:pPr algn="r"/>
              <a:t>6.5.2019.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  <p:sp>
        <p:nvSpPr>
          <p:cNvPr id="11" name="TextBox 10"/>
          <p:cNvSpPr txBox="1"/>
          <p:nvPr/>
        </p:nvSpPr>
        <p:spPr>
          <a:xfrm>
            <a:off x="898061" y="971253"/>
            <a:ext cx="8017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196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28060" y="2613787"/>
            <a:ext cx="8017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196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77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4" y="3124201"/>
            <a:ext cx="8823361" cy="1653180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54" y="4777381"/>
            <a:ext cx="8823360" cy="860400"/>
          </a:xfrm>
        </p:spPr>
        <p:txBody>
          <a:bodyPr anchor="t"/>
          <a:lstStyle>
            <a:lvl1pPr marL="0" indent="0" algn="l">
              <a:buNone/>
              <a:defRPr sz="1999" cap="none">
                <a:solidFill>
                  <a:schemeClr val="accent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CE1E6B6-7F1F-4E25-8E00-6004106186E1}" type="datetime1">
              <a:rPr lang="hr-HR" smtClean="0"/>
              <a:pPr algn="r"/>
              <a:t>6.5.2019.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9079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99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782" y="1981200"/>
            <a:ext cx="294609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293" y="2667000"/>
            <a:ext cx="292658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2648" y="1981200"/>
            <a:ext cx="2935476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2097" y="2667000"/>
            <a:ext cx="294602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2845" y="1981200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2845" y="2667000"/>
            <a:ext cx="2931349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517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0414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CE1E6B6-7F1F-4E25-8E00-6004106186E1}" type="datetime1">
              <a:rPr lang="hr-HR" smtClean="0"/>
              <a:pPr algn="r"/>
              <a:t>6.5.2019.</a:t>
            </a:fld>
            <a:endParaRPr lang="hr-H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2837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99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293" y="4250949"/>
            <a:ext cx="2939284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293" y="2209800"/>
            <a:ext cx="293928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293" y="4827212"/>
            <a:ext cx="2939284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8363" y="4250949"/>
            <a:ext cx="292976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8362" y="2209800"/>
            <a:ext cx="292976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7009" y="4827211"/>
            <a:ext cx="293364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2845" y="4250949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2844" y="2209800"/>
            <a:ext cx="2931349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2720" y="4827209"/>
            <a:ext cx="293523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517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0414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CE1E6B6-7F1F-4E25-8E00-6004106186E1}" type="datetime1">
              <a:rPr lang="hr-HR" smtClean="0"/>
              <a:pPr algn="r"/>
              <a:t>6.5.2019.</a:t>
            </a:fld>
            <a:endParaRPr lang="hr-H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6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9A5C8-E0E9-48E2-A269-20C7F2609516}" type="datetime1">
              <a:rPr lang="hr-HR" smtClean="0"/>
              <a:pPr/>
              <a:t>6.5.2019.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96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2050" y="430214"/>
            <a:ext cx="1752145" cy="5826125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294" y="887414"/>
            <a:ext cx="7421216" cy="536892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5936E-4AB1-4452-A09B-9E6C0198EB24}" type="datetime1">
              <a:rPr lang="hr-HR" smtClean="0"/>
              <a:pPr/>
              <a:t>6.5.2019.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950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3397-D73E-4102-8F42-2A165EE877DC}" type="datetime1">
              <a:rPr lang="hr-HR" smtClean="0"/>
              <a:pPr/>
              <a:t>6.5.2019.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188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6" y="2861734"/>
            <a:ext cx="8823359" cy="1915647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54" y="4777381"/>
            <a:ext cx="8823360" cy="860400"/>
          </a:xfrm>
        </p:spPr>
        <p:txBody>
          <a:bodyPr anchor="t"/>
          <a:lstStyle>
            <a:lvl1pPr marL="0" indent="0" algn="l">
              <a:buNone/>
              <a:defRPr sz="1999" cap="all">
                <a:solidFill>
                  <a:schemeClr val="accent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7044C-4667-4E76-8F15-AF59F1B025F0}" type="datetime1">
              <a:rPr lang="hr-HR" smtClean="0"/>
              <a:pPr/>
              <a:t>6.5.2019.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8810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025" y="2060576"/>
            <a:ext cx="4395194" cy="4195763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3021" y="2056093"/>
            <a:ext cx="4395196" cy="4200245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83A9-9B50-4431-9767-07425671C95F}" type="datetime1">
              <a:rPr lang="hr-HR" smtClean="0"/>
              <a:pPr/>
              <a:t>6.5.2019.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3396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026" y="1905000"/>
            <a:ext cx="439519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025" y="2514600"/>
            <a:ext cx="4395194" cy="3741738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3023" y="1905000"/>
            <a:ext cx="4395194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3023" y="2514600"/>
            <a:ext cx="4395194" cy="3741738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8FDD-3132-435C-902A-D3EB75847EDC}" type="datetime1">
              <a:rPr lang="hr-HR" smtClean="0"/>
              <a:pPr/>
              <a:t>6.5.2019.</a:t>
            </a:fld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3024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0144-D857-478F-A41E-76DD56527F6F}" type="datetime1">
              <a:rPr lang="hr-HR" smtClean="0"/>
              <a:pPr/>
              <a:t>6.5.2019.</a:t>
            </a:fld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153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76F5-9582-46D0-B21F-B38F3A98D602}" type="datetime1">
              <a:rPr lang="hr-HR" smtClean="0"/>
              <a:pPr/>
              <a:t>6.5.2019.</a:t>
            </a:fld>
            <a:endParaRPr lang="hr-H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864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3" y="1447800"/>
            <a:ext cx="3400178" cy="1447800"/>
          </a:xfrm>
        </p:spPr>
        <p:txBody>
          <a:bodyPr anchor="b"/>
          <a:lstStyle>
            <a:lvl1pPr algn="l">
              <a:defRPr sz="2399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370" y="1447800"/>
            <a:ext cx="5194644" cy="4572000"/>
          </a:xfrm>
        </p:spPr>
        <p:txBody>
          <a:bodyPr anchor="ctr">
            <a:normAutofit/>
          </a:bodyPr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129281"/>
            <a:ext cx="340017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0845-DBD3-40C6-BD46-F27AA502CF3D}" type="datetime1">
              <a:rPr lang="hr-HR" smtClean="0"/>
              <a:pPr/>
              <a:t>6.5.2019.</a:t>
            </a:fld>
            <a:endParaRPr lang="hr-HR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208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606" y="1854192"/>
            <a:ext cx="5091580" cy="1574808"/>
          </a:xfrm>
        </p:spPr>
        <p:txBody>
          <a:bodyPr anchor="b">
            <a:normAutofit/>
          </a:bodyPr>
          <a:lstStyle>
            <a:lvl1pPr algn="l">
              <a:defRPr sz="3599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7736" y="1143000"/>
            <a:ext cx="3199567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657600"/>
            <a:ext cx="5083655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90B02-E654-4A1D-90CF-2F210CA129D1}" type="datetime1">
              <a:rPr lang="hr-HR" smtClean="0"/>
              <a:pPr/>
              <a:t>6.5.2019.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460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4035961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522016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6770" y="1676400"/>
            <a:ext cx="2818666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7998114" y="0"/>
            <a:ext cx="1602969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6770" y="6092866"/>
            <a:ext cx="993475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5094" y="0"/>
            <a:ext cx="68562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943" y="452718"/>
            <a:ext cx="9402274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025" y="2052919"/>
            <a:ext cx="894421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2866" y="1790741"/>
            <a:ext cx="990599" cy="3047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algn="r"/>
            <a:fld id="{1CE1E6B6-7F1F-4E25-8E00-6004106186E1}" type="datetime1">
              <a:rPr lang="hr-HR" smtClean="0"/>
              <a:pPr algn="r"/>
              <a:t>6.5.2019.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48740" y="3225337"/>
            <a:ext cx="3859795" cy="3047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9844" y="295730"/>
            <a:ext cx="837981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799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3416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  <p:txStyles>
    <p:titleStyle>
      <a:lvl1pPr algn="l" defTabSz="457063" rtl="0" eaLnBrk="1" latinLnBrk="0" hangingPunct="1">
        <a:spcBef>
          <a:spcPct val="0"/>
        </a:spcBef>
        <a:buNone/>
        <a:defRPr sz="4199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99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99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fi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f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2ECF0D5-0B9D-41C9-91E8-42A5B8770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7868" y="1447801"/>
            <a:ext cx="9865096" cy="2197223"/>
          </a:xfrm>
        </p:spPr>
        <p:txBody>
          <a:bodyPr/>
          <a:lstStyle/>
          <a:p>
            <a:r>
              <a:rPr lang="hr-HR" sz="8800" b="1" dirty="0">
                <a:solidFill>
                  <a:schemeClr val="bg1"/>
                </a:solidFill>
              </a:rPr>
              <a:t>TRAG  U  KAMENU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8F23E62-C7FB-4D5F-A622-EAC4AB4E7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5940" y="4184105"/>
            <a:ext cx="8928992" cy="2485255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            </a:t>
            </a:r>
            <a:r>
              <a:rPr lang="hr-HR" sz="2800" b="1" dirty="0">
                <a:solidFill>
                  <a:schemeClr val="bg1"/>
                </a:solidFill>
              </a:rPr>
              <a:t>OSNOVNA ŠKOLA  FRA STIPANA VRLJIĆA</a:t>
            </a:r>
          </a:p>
          <a:p>
            <a:r>
              <a:rPr lang="hr-HR" sz="2800" b="1" dirty="0">
                <a:solidFill>
                  <a:schemeClr val="bg1"/>
                </a:solidFill>
              </a:rPr>
              <a:t>                              SOVIĆI</a:t>
            </a:r>
          </a:p>
          <a:p>
            <a:endParaRPr lang="hr-HR" sz="2800" b="1" dirty="0">
              <a:solidFill>
                <a:schemeClr val="bg1"/>
              </a:solidFill>
            </a:endParaRPr>
          </a:p>
          <a:p>
            <a:endParaRPr lang="hr-HR" sz="2800" b="1" dirty="0">
              <a:solidFill>
                <a:schemeClr val="bg1"/>
              </a:solidFill>
            </a:endParaRPr>
          </a:p>
          <a:p>
            <a:r>
              <a:rPr lang="hr-HR" sz="3000" b="1" i="1" u="dbl" cap="none" dirty="0">
                <a:solidFill>
                  <a:schemeClr val="bg1"/>
                </a:solidFill>
              </a:rPr>
              <a:t>    Moj zavičaj - Spomenička baština</a:t>
            </a:r>
          </a:p>
        </p:txBody>
      </p:sp>
      <p:pic>
        <p:nvPicPr>
          <p:cNvPr id="5" name="zvuk">
            <a:hlinkClick r:id="" action="ppaction://media"/>
            <a:extLst>
              <a:ext uri="{FF2B5EF4-FFF2-40B4-BE49-F238E27FC236}">
                <a16:creationId xmlns:a16="http://schemas.microsoft.com/office/drawing/2014/main" id="{2FB15FE5-2429-4707-A4FC-F227609BA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9911" y="305374"/>
            <a:ext cx="609600" cy="11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6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1065D8-A070-4F42-B813-05BC4798E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2497" y="452718"/>
            <a:ext cx="45719" cy="45719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D572026-00D1-4D05-8882-01CB1B110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6" y="283508"/>
            <a:ext cx="11085799" cy="6290984"/>
          </a:xfrm>
        </p:spPr>
        <p:txBody>
          <a:bodyPr>
            <a:normAutofit/>
          </a:bodyPr>
          <a:lstStyle/>
          <a:p>
            <a:r>
              <a:rPr lang="hr-HR" sz="6600" dirty="0">
                <a:solidFill>
                  <a:srgbClr val="FFFF00"/>
                </a:solidFill>
              </a:rPr>
              <a:t>ISTRAŽILI SMO…</a:t>
            </a:r>
          </a:p>
          <a:p>
            <a:endParaRPr lang="hr-HR" sz="6600" dirty="0">
              <a:solidFill>
                <a:srgbClr val="FFFF00"/>
              </a:solidFill>
            </a:endParaRPr>
          </a:p>
          <a:p>
            <a:endParaRPr lang="hr-HR" sz="6600" dirty="0">
              <a:solidFill>
                <a:srgbClr val="FFFF00"/>
              </a:solidFill>
            </a:endParaRPr>
          </a:p>
          <a:p>
            <a:r>
              <a:rPr lang="hr-HR" sz="6600" dirty="0">
                <a:solidFill>
                  <a:srgbClr val="00B050"/>
                </a:solidFill>
              </a:rPr>
              <a:t>PREDLAŽEMO…</a:t>
            </a:r>
          </a:p>
          <a:p>
            <a:endParaRPr lang="hr-HR" sz="6600" dirty="0">
              <a:solidFill>
                <a:srgbClr val="FFFF00"/>
              </a:solidFill>
            </a:endParaRPr>
          </a:p>
          <a:p>
            <a:endParaRPr lang="hr-HR" sz="6600" dirty="0">
              <a:solidFill>
                <a:srgbClr val="FFFF00"/>
              </a:solidFill>
            </a:endParaRPr>
          </a:p>
          <a:p>
            <a:endParaRPr lang="hr-HR" dirty="0"/>
          </a:p>
        </p:txBody>
      </p:sp>
      <p:pic>
        <p:nvPicPr>
          <p:cNvPr id="4" name="20190502_131145">
            <a:hlinkClick r:id="" action="ppaction://media"/>
            <a:extLst>
              <a:ext uri="{FF2B5EF4-FFF2-40B4-BE49-F238E27FC236}">
                <a16:creationId xmlns:a16="http://schemas.microsoft.com/office/drawing/2014/main" id="{F0964604-722B-4784-88EA-3F0720E62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8356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9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B7FEED-C4E0-42DE-A7BC-BD3C0C872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19" y="452718"/>
            <a:ext cx="9282397" cy="1400530"/>
          </a:xfrm>
        </p:spPr>
        <p:txBody>
          <a:bodyPr/>
          <a:lstStyle/>
          <a:p>
            <a:r>
              <a:rPr lang="hr-HR" sz="5400" dirty="0">
                <a:solidFill>
                  <a:srgbClr val="FF0000"/>
                </a:solidFill>
              </a:rPr>
              <a:t>Istražili smo… </a:t>
            </a:r>
            <a:endParaRPr lang="hr-HR" sz="54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7E58337-A0D6-42C7-898A-2F576442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44" y="1988840"/>
            <a:ext cx="10873208" cy="4195481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/>
              <a:t>Da naš kraj obiluje brojnim arheološkim nalazištima, kulturnim i povijesnim spomenicima :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9D37BF5-E218-420B-B16F-F839E3299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94" y="3064929"/>
            <a:ext cx="3322587" cy="332296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E15C82B-2BCC-45FD-B638-70B83702D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93" y="3064927"/>
            <a:ext cx="3322587" cy="332296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81BE55A2-904E-42A7-8586-35F749145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318" y="3064928"/>
            <a:ext cx="3322587" cy="33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6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6E7295-ADC4-497B-B39E-7CBABFA0B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40" y="476672"/>
            <a:ext cx="9402274" cy="1328522"/>
          </a:xfrm>
        </p:spPr>
        <p:txBody>
          <a:bodyPr/>
          <a:lstStyle/>
          <a:p>
            <a:r>
              <a:rPr lang="hr-HR" sz="5400" dirty="0">
                <a:solidFill>
                  <a:srgbClr val="FF0000"/>
                </a:solidFill>
              </a:rPr>
              <a:t> Istražili smo…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822DC3C-3982-4646-B1A9-D33ED4C6B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3" y="1550563"/>
            <a:ext cx="3555356" cy="1794089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E87DFB3-1B1A-4222-98C5-E392C4ACD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3269" y="2805515"/>
            <a:ext cx="5035017" cy="270536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4E7B943-9B9F-48A3-A7E7-FF7D4CAC9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46" y="2923575"/>
            <a:ext cx="2627939" cy="175195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A799308-0126-4E59-8818-BC9D542F06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41" y="4770189"/>
            <a:ext cx="2629244" cy="190551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FCC49BC-CD18-4A5B-A93D-3B03C61F44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41" y="1141607"/>
            <a:ext cx="2581325" cy="1721724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4762677-E80B-40D9-9D44-5A820A291D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77" y="1620238"/>
            <a:ext cx="2159133" cy="2172229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F595DA5B-526A-47ED-8F46-54B0C04404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3" y="3429000"/>
            <a:ext cx="2435030" cy="3246706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06B0980B-E89F-46E1-8436-1CF5223637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85" y="3428999"/>
            <a:ext cx="3556497" cy="325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1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000">
        <p14:prism/>
      </p:transition>
    </mc:Choice>
    <mc:Fallback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5F2069-DB18-4118-80D7-6BD4AF0B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476672"/>
            <a:ext cx="9510447" cy="1400530"/>
          </a:xfrm>
        </p:spPr>
        <p:txBody>
          <a:bodyPr/>
          <a:lstStyle/>
          <a:p>
            <a:r>
              <a:rPr lang="hr-HR" sz="5400" dirty="0">
                <a:solidFill>
                  <a:srgbClr val="FF0000"/>
                </a:solidFill>
              </a:rPr>
              <a:t>Istražili smo…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EF11218A-814F-498F-8644-2E75C65DE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81" y="1584397"/>
            <a:ext cx="3030616" cy="254847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5904E15-92A0-4A98-9DE2-F6A5A06C3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3" y="1584398"/>
            <a:ext cx="3097237" cy="524493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7D7F4BF-4D87-4732-8DDC-33693DC68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76" y="1584398"/>
            <a:ext cx="2952329" cy="2548471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91ACD915-770F-46FB-9468-FFE05855C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81" y="4309090"/>
            <a:ext cx="3049546" cy="2520243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6FAB5691-60EF-4971-926A-AA87FD01A0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76" y="4309089"/>
            <a:ext cx="2952329" cy="252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7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000">
        <p14:prism/>
      </p:transition>
    </mc:Choice>
    <mc:Fallback>
      <p:transition spd="slow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AA725E-84CB-445B-BD4D-31132FD4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90" y="444942"/>
            <a:ext cx="11521279" cy="6405282"/>
          </a:xfrm>
        </p:spPr>
        <p:txBody>
          <a:bodyPr/>
          <a:lstStyle/>
          <a:p>
            <a:r>
              <a:rPr lang="hr-HR" sz="5400" dirty="0">
                <a:solidFill>
                  <a:srgbClr val="FF0000"/>
                </a:solidFill>
              </a:rPr>
              <a:t>Istražili smo…</a:t>
            </a:r>
            <a:br>
              <a:rPr lang="hr-HR" sz="5400" dirty="0">
                <a:solidFill>
                  <a:srgbClr val="FF0000"/>
                </a:solidFill>
              </a:rPr>
            </a:br>
            <a:br>
              <a:rPr lang="hr-HR" sz="5400" dirty="0">
                <a:solidFill>
                  <a:srgbClr val="FF0000"/>
                </a:solidFill>
              </a:rPr>
            </a:br>
            <a:r>
              <a:rPr lang="hr-HR" sz="5400" dirty="0">
                <a:solidFill>
                  <a:srgbClr val="FF0000"/>
                </a:solidFill>
              </a:rPr>
              <a:t>                             </a:t>
            </a:r>
            <a:br>
              <a:rPr lang="hr-HR" sz="5400" dirty="0">
                <a:solidFill>
                  <a:srgbClr val="FF0000"/>
                </a:solidFill>
              </a:rPr>
            </a:br>
            <a:br>
              <a:rPr lang="hr-HR" sz="5400" dirty="0">
                <a:solidFill>
                  <a:srgbClr val="FF0000"/>
                </a:solidFill>
              </a:rPr>
            </a:br>
            <a:r>
              <a:rPr lang="hr-HR" sz="2000" dirty="0">
                <a:solidFill>
                  <a:schemeClr val="tx1"/>
                </a:solidFill>
              </a:rPr>
              <a:t> </a:t>
            </a:r>
            <a:br>
              <a:rPr lang="hr-HR" sz="5400" dirty="0">
                <a:solidFill>
                  <a:srgbClr val="FF0000"/>
                </a:solidFill>
              </a:rPr>
            </a:br>
            <a:br>
              <a:rPr lang="hr-HR" sz="5400" dirty="0">
                <a:solidFill>
                  <a:srgbClr val="FF0000"/>
                </a:solidFill>
              </a:rPr>
            </a:br>
            <a:r>
              <a:rPr lang="hr-H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naš kraj trenutno nema turističku agenciju koja bi dodatno promovirala i predstavila kulturnu baštinu našeg kraja</a:t>
            </a:r>
            <a:br>
              <a:rPr lang="hr-HR" sz="2000" dirty="0">
                <a:solidFill>
                  <a:schemeClr val="tx1"/>
                </a:solidFill>
              </a:rPr>
            </a:br>
            <a:br>
              <a:rPr lang="hr-HR" sz="2000" dirty="0">
                <a:solidFill>
                  <a:schemeClr val="tx1"/>
                </a:solidFill>
              </a:rPr>
            </a:br>
            <a:r>
              <a:rPr lang="hr-HR" sz="2800" b="1" dirty="0">
                <a:solidFill>
                  <a:srgbClr val="00B050"/>
                </a:solidFill>
              </a:rPr>
              <a:t>Cilj ovog našeg projekta je što bolje promovirati spomeničku i kulturnu baštinu te ju uvesti u turističku ponudu ovoga kraja</a:t>
            </a:r>
            <a:br>
              <a:rPr lang="hr-HR" sz="5400" b="1" dirty="0">
                <a:solidFill>
                  <a:srgbClr val="006600"/>
                </a:solidFill>
              </a:rPr>
            </a:br>
            <a:br>
              <a:rPr lang="hr-HR" sz="5400" b="1" dirty="0">
                <a:solidFill>
                  <a:srgbClr val="006600"/>
                </a:solidFill>
              </a:rPr>
            </a:br>
            <a:endParaRPr lang="hr-HR" sz="5400" b="1" dirty="0">
              <a:solidFill>
                <a:srgbClr val="006600"/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6C9650E6-7CC2-4A76-8C19-6BA26A48B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05" y="1340768"/>
            <a:ext cx="3615206" cy="331236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0C4492C-BE67-4840-AA63-F161FF33B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01" y="3510136"/>
            <a:ext cx="2649732" cy="133764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FB1E013F-7731-4A14-AD79-B47916FB50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01" y="188640"/>
            <a:ext cx="2649732" cy="3126849"/>
          </a:xfrm>
          <a:prstGeom prst="rect">
            <a:avLst/>
          </a:prstGeom>
        </p:spPr>
      </p:pic>
      <p:sp>
        <p:nvSpPr>
          <p:cNvPr id="6" name="Jednakokračni trokut 5">
            <a:extLst>
              <a:ext uri="{FF2B5EF4-FFF2-40B4-BE49-F238E27FC236}">
                <a16:creationId xmlns:a16="http://schemas.microsoft.com/office/drawing/2014/main" id="{C3AE06EB-4372-4F39-945E-6C317BAAB1C1}"/>
              </a:ext>
            </a:extLst>
          </p:cNvPr>
          <p:cNvSpPr/>
          <p:nvPr/>
        </p:nvSpPr>
        <p:spPr>
          <a:xfrm rot="5400000">
            <a:off x="273495" y="5055032"/>
            <a:ext cx="228568" cy="10801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Jednakokračni trokut 10">
            <a:extLst>
              <a:ext uri="{FF2B5EF4-FFF2-40B4-BE49-F238E27FC236}">
                <a16:creationId xmlns:a16="http://schemas.microsoft.com/office/drawing/2014/main" id="{90EFE30B-9EA9-439A-A419-A0AF5106C6F9}"/>
              </a:ext>
            </a:extLst>
          </p:cNvPr>
          <p:cNvSpPr/>
          <p:nvPr/>
        </p:nvSpPr>
        <p:spPr>
          <a:xfrm rot="5400000">
            <a:off x="273495" y="5997013"/>
            <a:ext cx="228568" cy="1080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6BBDEFB-9573-497E-8F4F-0D25C4F86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86" y="1340768"/>
            <a:ext cx="361520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0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prism/>
      </p:transition>
    </mc:Choice>
    <mc:Fallback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B975D3-48D6-478D-94BE-F518F6D2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5400" dirty="0">
                <a:solidFill>
                  <a:srgbClr val="FFFF00"/>
                </a:solidFill>
              </a:rPr>
              <a:t>ISTRAŽILI SMO…</a:t>
            </a:r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E72D0670-75C0-4CE5-B12F-B83DBF087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1" y="1340768"/>
            <a:ext cx="9281416" cy="5517232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r>
              <a:rPr lang="hr-HR" sz="2800" dirty="0"/>
              <a:t>Proveli smo anketu u našoj školi na osnovu ovih istraživanja:</a:t>
            </a:r>
          </a:p>
          <a:p>
            <a:pPr marL="0" indent="0">
              <a:buNone/>
            </a:pPr>
            <a:r>
              <a:rPr lang="hr-HR" sz="2800" dirty="0"/>
              <a:t>     </a:t>
            </a:r>
            <a:r>
              <a:rPr lang="hr-HR" sz="2800" dirty="0">
                <a:solidFill>
                  <a:srgbClr val="00B050"/>
                </a:solidFill>
              </a:rPr>
              <a:t>Pitanja:</a:t>
            </a:r>
          </a:p>
          <a:p>
            <a:r>
              <a:rPr lang="hr-HR" sz="2800" dirty="0"/>
              <a:t>1. Znate li ime pronađene skulpture rimske djevojke (IV st.) u Sovićima ?</a:t>
            </a:r>
          </a:p>
          <a:p>
            <a:endParaRPr lang="hr-HR" sz="2800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8159F023-27B8-481C-9F95-3FD9526345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517783"/>
              </p:ext>
            </p:extLst>
          </p:nvPr>
        </p:nvGraphicFramePr>
        <p:xfrm>
          <a:off x="1197868" y="4221088"/>
          <a:ext cx="871296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20190506_131238">
            <a:hlinkClick r:id="" action="ppaction://media"/>
            <a:extLst>
              <a:ext uri="{FF2B5EF4-FFF2-40B4-BE49-F238E27FC236}">
                <a16:creationId xmlns:a16="http://schemas.microsoft.com/office/drawing/2014/main" id="{D313CB66-7F82-47ED-9353-C2FA205B1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0364" y="1088430"/>
            <a:ext cx="504675" cy="50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6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E98497-AC51-4BCE-96F5-DDF7067C4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5400" dirty="0">
                <a:solidFill>
                  <a:srgbClr val="FFFF00"/>
                </a:solidFill>
              </a:rPr>
              <a:t>ISTRAŽILI SMO…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EE801E8-B6BA-41E1-ABB7-BC06D2F30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025" y="2052919"/>
            <a:ext cx="8944211" cy="4195481"/>
          </a:xfrm>
        </p:spPr>
        <p:txBody>
          <a:bodyPr/>
          <a:lstStyle/>
          <a:p>
            <a:r>
              <a:rPr lang="hr-HR" dirty="0"/>
              <a:t> </a:t>
            </a:r>
            <a:r>
              <a:rPr lang="hr-HR" sz="2800" dirty="0"/>
              <a:t>3. Znate li zašto se brdo iznad Gorice naziva PIT?</a:t>
            </a:r>
          </a:p>
        </p:txBody>
      </p:sp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6DDD8324-612C-4382-BF8C-F8A6DE1A53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731322"/>
              </p:ext>
            </p:extLst>
          </p:nvPr>
        </p:nvGraphicFramePr>
        <p:xfrm>
          <a:off x="1614697" y="2708920"/>
          <a:ext cx="8432539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262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14:prism/>
      </p:transition>
    </mc:Choice>
    <mc:Fallback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837D41-8A9F-498A-BAC7-8C35D7A0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8DD4241-DAA7-4CBB-A8A5-16B8044E3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</p:spPr>
      </p:pic>
    </p:spTree>
    <p:extLst>
      <p:ext uri="{BB962C8B-B14F-4D97-AF65-F5344CB8AC3E}">
        <p14:creationId xmlns:p14="http://schemas.microsoft.com/office/powerpoint/2010/main" val="360142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7000">
        <p14:prism/>
      </p:transition>
    </mc:Choice>
    <mc:Fallback>
      <p:transition spd="slow" advClick="0" advTm="2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62CE83-8AE7-430E-B61D-A22B0696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RANOKRŠĆANSKA KRSTIONICA IZ IV. st., GORICA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4B8E329-D4D8-475D-913E-C49CE83E5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3" y="1472208"/>
            <a:ext cx="10705053" cy="5373216"/>
          </a:xfrm>
        </p:spPr>
      </p:pic>
    </p:spTree>
    <p:extLst>
      <p:ext uri="{BB962C8B-B14F-4D97-AF65-F5344CB8AC3E}">
        <p14:creationId xmlns:p14="http://schemas.microsoft.com/office/powerpoint/2010/main" val="39878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C13F69-5387-4577-86B6-1CFECFC1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2718"/>
            <a:ext cx="12188825" cy="1400530"/>
          </a:xfrm>
        </p:spPr>
        <p:txBody>
          <a:bodyPr/>
          <a:lstStyle/>
          <a:p>
            <a:br>
              <a:rPr lang="hr-HR" dirty="0"/>
            </a:br>
            <a:r>
              <a:rPr lang="hr-HR" sz="2800" dirty="0"/>
              <a:t>ARHEOLOŠKA ISKAPANJA U CRKVI SV. STIPANA PRVOMUČENIKA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EEF48B7-B993-4735-803C-FE6A17B2C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3718148" cy="450912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B6577DB-689A-464E-9E4B-312B58C73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27" y="2348745"/>
            <a:ext cx="4150197" cy="450912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54ED14F-D36F-40F6-99C5-9B9F5C0485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8" y="2348745"/>
            <a:ext cx="4150198" cy="44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8BC1F9-E199-4600-B524-FF2D2AA00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CAC6E36-711C-4EE2-9DCE-78857D914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51804" cy="6858000"/>
          </a:xfrm>
        </p:spPr>
      </p:pic>
    </p:spTree>
    <p:extLst>
      <p:ext uri="{BB962C8B-B14F-4D97-AF65-F5344CB8AC3E}">
        <p14:creationId xmlns:p14="http://schemas.microsoft.com/office/powerpoint/2010/main" val="393146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2564AA-500A-4320-AF48-536120BC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SKULPTURA RIMLJANKE LUPE </a:t>
            </a:r>
            <a:br>
              <a:rPr lang="hr-HR" sz="2800" dirty="0"/>
            </a:br>
            <a:r>
              <a:rPr lang="hr-HR" sz="2800" dirty="0"/>
              <a:t>(oko IV. st.)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52FF6C7-BA87-4F39-B71D-7FE611260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0424" y="498985"/>
            <a:ext cx="5157193" cy="7416824"/>
          </a:xfrm>
        </p:spPr>
      </p:pic>
    </p:spTree>
    <p:extLst>
      <p:ext uri="{BB962C8B-B14F-4D97-AF65-F5344CB8AC3E}">
        <p14:creationId xmlns:p14="http://schemas.microsoft.com/office/powerpoint/2010/main" val="404306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B8404C-86D0-45BC-8945-6D5989A42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ARHEOLOŠKA ZBIRKA U GORICI - SOVIĆI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9565A6E-8074-4AEE-AD57-114B577CE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1" y="2725494"/>
            <a:ext cx="5738800" cy="407260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42F2D2D-42EC-44D4-A071-B4EE7CFA25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35" y="2725494"/>
            <a:ext cx="5738799" cy="40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6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14:prism/>
      </p:transition>
    </mc:Choice>
    <mc:Fallback>
      <p:transition spd="slow" advClick="0" advTm="11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9D9A05-3DC2-41B4-9579-1C364A11B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C96D2AD-7320-45DF-B8B1-10BF14225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42" y="-148132"/>
            <a:ext cx="4371542" cy="7177532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8355296-E095-4FC9-BF1E-4F8586A1B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" y="-148132"/>
            <a:ext cx="3901440" cy="717753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9576BCE-ADB2-416D-9D1E-B1B0DEB98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85" y="-148132"/>
            <a:ext cx="3901440" cy="71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5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14:prism/>
      </p:transition>
    </mc:Choice>
    <mc:Fallback>
      <p:transition spd="slow" advClick="0" advTm="11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C19345-6C0E-4BB8-B4D0-4B871C236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CRKVA SV. STIPANA PRVOMUČENIKA U GORICI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E0602D8-9AF7-4A9D-A6F3-2982E9BEE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" y="1853248"/>
            <a:ext cx="5160930" cy="5004752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0A931AA-E3F7-4648-9548-F6B360A3C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96" y="1853248"/>
            <a:ext cx="5846521" cy="50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6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2000">
        <p14:prism/>
      </p:transition>
    </mc:Choice>
    <mc:Fallback>
      <p:transition spd="slow" advClick="0" advTm="1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0864A4-EEA8-41EE-BEEA-77C1C415C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43" y="116632"/>
            <a:ext cx="9402274" cy="1296144"/>
          </a:xfrm>
        </p:spPr>
        <p:txBody>
          <a:bodyPr/>
          <a:lstStyle/>
          <a:p>
            <a:r>
              <a:rPr lang="hr-HR" sz="2800" dirty="0"/>
              <a:t>TLOCRT CRKVE SV STIPANA PRVOMUČENIKA I STAROKRŠĆANSKIH GROBOVA (IV. – VI. st.)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199E1D4-4CEA-4410-AA1B-2EA9C8912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211"/>
            <a:ext cx="3862164" cy="5337245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67A7FD5-F180-446D-A366-A0FF8BACC8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56" y="1520755"/>
            <a:ext cx="4801806" cy="533724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183072C-CFBD-43E0-9D26-D4A1938A1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6" y="1496211"/>
            <a:ext cx="3096343" cy="53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7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14:prism/>
      </p:transition>
    </mc:Choice>
    <mc:Fallback>
      <p:transition spd="slow" advClick="0" advTm="11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9239E6-3B1D-4435-9B6D-9E00A40E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42" y="452718"/>
            <a:ext cx="9480917" cy="885872"/>
          </a:xfrm>
        </p:spPr>
        <p:txBody>
          <a:bodyPr/>
          <a:lstStyle/>
          <a:p>
            <a:r>
              <a:rPr lang="hr-HR" sz="2800" dirty="0"/>
              <a:t>STEĆCI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B1F77CA-104F-4242-A67F-B9E0DF19B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593" y="1628800"/>
            <a:ext cx="5400601" cy="5062336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A9744A8-D49E-469A-80AF-784A9F78B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3" y="1628800"/>
            <a:ext cx="5168374" cy="506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8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14:prism/>
      </p:transition>
    </mc:Choice>
    <mc:Fallback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CCA6C8-7FF8-47D4-9054-CF167F18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53CA934-85C8-4B09-982E-24030ABC3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0"/>
            <a:ext cx="5806379" cy="686226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C5E9C0B-7DA6-4021-9910-AAE89ED7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79" y="0"/>
            <a:ext cx="6382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2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14:prism/>
      </p:transition>
    </mc:Choice>
    <mc:Fallback>
      <p:transition spd="slow" advClick="0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464A1E-7CBD-42B0-89EC-D8B2B4B0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ČUDESNO KLECALO SV. STIPANA NA ZAVALI U GORICI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E7BA460-7EFF-4E80-88A3-8DDCC537E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36" y="1270247"/>
            <a:ext cx="8568952" cy="5589240"/>
          </a:xfrm>
        </p:spPr>
      </p:pic>
    </p:spTree>
    <p:extLst>
      <p:ext uri="{BB962C8B-B14F-4D97-AF65-F5344CB8AC3E}">
        <p14:creationId xmlns:p14="http://schemas.microsoft.com/office/powerpoint/2010/main" val="200238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8000">
        <p14:prism/>
      </p:transition>
    </mc:Choice>
    <mc:Fallback>
      <p:transition spd="slow" advClick="0" advTm="1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A71F0B-AF18-448A-B2B4-98C69227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43" y="260648"/>
            <a:ext cx="9402274" cy="885118"/>
          </a:xfrm>
        </p:spPr>
        <p:txBody>
          <a:bodyPr/>
          <a:lstStyle/>
          <a:p>
            <a:r>
              <a:rPr lang="hr-HR" sz="5400" dirty="0">
                <a:solidFill>
                  <a:srgbClr val="FFFF00"/>
                </a:solidFill>
              </a:rPr>
              <a:t>Uradili smo…</a:t>
            </a:r>
            <a:endParaRPr lang="hr-HR" sz="54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99B821-6B5D-4E42-AB8E-3AD89C296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8" y="1145767"/>
            <a:ext cx="11065093" cy="5712234"/>
          </a:xfrm>
        </p:spPr>
        <p:txBody>
          <a:bodyPr/>
          <a:lstStyle/>
          <a:p>
            <a:r>
              <a:rPr lang="hr-HR" sz="2400" dirty="0"/>
              <a:t>Izradili smo </a:t>
            </a:r>
            <a:r>
              <a:rPr lang="hr-HR" sz="2400" dirty="0" err="1"/>
              <a:t>facebook</a:t>
            </a:r>
            <a:r>
              <a:rPr lang="hr-HR" sz="2400" dirty="0"/>
              <a:t> stranicu ”Trag u kamenu”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sz="2000" dirty="0"/>
          </a:p>
          <a:p>
            <a:endParaRPr lang="hr-HR" sz="2000" dirty="0"/>
          </a:p>
          <a:p>
            <a:r>
              <a:rPr lang="hr-HR" sz="2400" dirty="0"/>
              <a:t>Skupa s našim učenicima smo proveli akciju čišćenja </a:t>
            </a:r>
            <a:r>
              <a:rPr lang="hr-HR" sz="2400" dirty="0" err="1"/>
              <a:t>Šamatorja</a:t>
            </a:r>
            <a:r>
              <a:rPr lang="hr-HR" sz="2400" dirty="0"/>
              <a:t> (groblja), crkvenog dvorišta i Zavale na kojoj se nalazi križni put</a:t>
            </a:r>
          </a:p>
          <a:p>
            <a:endParaRPr lang="hr-HR" sz="2400" dirty="0"/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00FD2B8-EAD7-4DBA-B750-62256F152A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0" y="4653134"/>
            <a:ext cx="1867373" cy="220486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514537A-1CCB-4DA9-9874-2278D1F7D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46" y="4653135"/>
            <a:ext cx="1867373" cy="220486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68F9E4F-F373-4DAB-900D-0BA39D3BA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3" y="4640538"/>
            <a:ext cx="1867372" cy="220486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488456B-4A1A-4B22-8B90-2179A82889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71" y="4640538"/>
            <a:ext cx="1867371" cy="220486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C07AFD7-766A-45F3-908C-AEFB299316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269" y="4640538"/>
            <a:ext cx="1828222" cy="220486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0C5B70C-EB24-4AC0-BFF5-A05F74FE5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6" y="1857458"/>
            <a:ext cx="2592666" cy="186378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DE506DB-49E5-4E9C-B755-8AB425DCEE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33" y="1857458"/>
            <a:ext cx="3420452" cy="186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9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prism/>
      </p:transition>
    </mc:Choice>
    <mc:Fallback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BD6D1E-B134-49A1-8048-48D5E19A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5400" dirty="0">
                <a:solidFill>
                  <a:srgbClr val="FFFF00"/>
                </a:solidFill>
              </a:rPr>
              <a:t>Uradili smo…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314D017-1A99-4EB9-8555-43695AAA8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73" y="1628799"/>
            <a:ext cx="9713464" cy="5229201"/>
          </a:xfrm>
        </p:spPr>
        <p:txBody>
          <a:bodyPr/>
          <a:lstStyle/>
          <a:p>
            <a:r>
              <a:rPr lang="hr-HR" sz="2400" dirty="0"/>
              <a:t> Kod naših vršnjaka probudili smo ljubav </a:t>
            </a:r>
          </a:p>
          <a:p>
            <a:pPr marL="0" indent="0">
              <a:buNone/>
            </a:pPr>
            <a:r>
              <a:rPr lang="hr-HR" sz="2400" dirty="0"/>
              <a:t>     prema muzejima, tako što smo i ove </a:t>
            </a:r>
          </a:p>
          <a:p>
            <a:pPr marL="0" indent="0">
              <a:buNone/>
            </a:pPr>
            <a:r>
              <a:rPr lang="hr-HR" sz="2400" dirty="0"/>
              <a:t>     godine organizirali posjet Arheološkom </a:t>
            </a:r>
          </a:p>
          <a:p>
            <a:pPr marL="0" indent="0">
              <a:buNone/>
            </a:pPr>
            <a:r>
              <a:rPr lang="hr-HR" sz="2400" dirty="0"/>
              <a:t>     muzeju u Gorici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2AABF99-7892-4767-8280-A4C013091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4" y="4149080"/>
            <a:ext cx="3746250" cy="233166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4EDA71C-3C57-45C2-9087-6F46140AA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65" y="3804900"/>
            <a:ext cx="3642404" cy="282471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5DDBAF4-4173-452F-8B7E-1E888C706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3" y="3820693"/>
            <a:ext cx="3941490" cy="281458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BFF26AC8-D0ED-444B-83F6-958490635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45" y="795771"/>
            <a:ext cx="2559923" cy="299326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E90BEF7-15A4-4FBB-877D-72BA1FA9D1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34" y="764704"/>
            <a:ext cx="2396892" cy="300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2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prism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0B7EED-DEB5-4C90-AD07-2B55298B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43" y="1052737"/>
            <a:ext cx="9402274" cy="2376264"/>
          </a:xfrm>
        </p:spPr>
        <p:txBody>
          <a:bodyPr/>
          <a:lstStyle/>
          <a:p>
            <a:r>
              <a:rPr lang="hr-HR" sz="7200" dirty="0"/>
              <a:t>       </a:t>
            </a:r>
            <a:r>
              <a:rPr lang="hr-HR" sz="7200" dirty="0">
                <a:solidFill>
                  <a:srgbClr val="00B0F0"/>
                </a:solidFill>
              </a:rPr>
              <a:t>T  R  A  G  A  Č  I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6C09E0C-BB7D-4B06-B100-6E7CC5BF5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75" y="2052638"/>
            <a:ext cx="27326" cy="4603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B0765C7-0553-4477-B2DC-4C2628531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40" y="3805036"/>
            <a:ext cx="3723885" cy="307804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6C96245-9AFB-472C-82F3-BD8285B089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46" y="3773123"/>
            <a:ext cx="3942430" cy="310947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86AA81F-7F83-4058-90A1-1F5055AE0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5036"/>
            <a:ext cx="2803982" cy="3052964"/>
          </a:xfrm>
          <a:prstGeom prst="rect">
            <a:avLst/>
          </a:prstGeom>
        </p:spPr>
      </p:pic>
      <p:pic>
        <p:nvPicPr>
          <p:cNvPr id="12" name="190F61D6">
            <a:hlinkClick r:id="" action="ppaction://media"/>
            <a:extLst>
              <a:ext uri="{FF2B5EF4-FFF2-40B4-BE49-F238E27FC236}">
                <a16:creationId xmlns:a16="http://schemas.microsoft.com/office/drawing/2014/main" id="{BD9C4BC6-3114-4C66-B288-166804064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6348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10" advClick="0" advTm="6000">
        <p14:prism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95EDC1-FCCA-4945-9294-6063B947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5400" dirty="0">
                <a:solidFill>
                  <a:srgbClr val="FFFF00"/>
                </a:solidFill>
              </a:rPr>
              <a:t>Uradili smo…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1870A60-F093-43A4-9779-5F1C0BDFE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/>
              <a:t>Izradili smo brošure za dodatnu promociju našeg kraja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5BCC6CB9-833C-4B45-83A1-888E414ED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59" y="2996952"/>
            <a:ext cx="3903169" cy="3096344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DBCC56C-B9FF-4DAF-BF8A-0B1A23B16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564904"/>
            <a:ext cx="3036986" cy="4063119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8CC93DF1-EF0C-4F64-9B7A-6A91E0A6E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984" y="2586405"/>
            <a:ext cx="3036987" cy="404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7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prism/>
      </p:transition>
    </mc:Choice>
    <mc:Fallback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AAA4E2-1FE0-44E7-BA9F-C0E340A9A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404665"/>
            <a:ext cx="9955503" cy="1440160"/>
          </a:xfrm>
        </p:spPr>
        <p:txBody>
          <a:bodyPr/>
          <a:lstStyle/>
          <a:p>
            <a:r>
              <a:rPr lang="hr-HR" sz="5400" dirty="0">
                <a:solidFill>
                  <a:srgbClr val="00B050"/>
                </a:solidFill>
              </a:rPr>
              <a:t>Predlažemo…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82002B2-F943-45CC-B263-D70EB126E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025" y="1556792"/>
            <a:ext cx="9743915" cy="4896543"/>
          </a:xfrm>
        </p:spPr>
        <p:txBody>
          <a:bodyPr>
            <a:normAutofit fontScale="85000" lnSpcReduction="20000"/>
          </a:bodyPr>
          <a:lstStyle/>
          <a:p>
            <a:r>
              <a:rPr lang="hr-HR" sz="3200" dirty="0"/>
              <a:t>Ponovno pokretanje turističke agencije</a:t>
            </a:r>
          </a:p>
          <a:p>
            <a:endParaRPr lang="hr-HR" sz="3200" dirty="0"/>
          </a:p>
          <a:p>
            <a:r>
              <a:rPr lang="hr-HR" sz="3200" dirty="0"/>
              <a:t>Izrada replike djevojke Lupe (IV st.) i njezin povratak u Arheološki muzej u Goricu</a:t>
            </a:r>
          </a:p>
          <a:p>
            <a:endParaRPr lang="hr-HR" sz="3200" dirty="0"/>
          </a:p>
          <a:p>
            <a:r>
              <a:rPr lang="hr-HR" sz="3200" dirty="0"/>
              <a:t>Izrada minijaturnih suvenira koji predstavljaju naš kraj</a:t>
            </a:r>
          </a:p>
          <a:p>
            <a:pPr marL="0" indent="0">
              <a:buNone/>
            </a:pPr>
            <a:endParaRPr lang="hr-HR" sz="3200" dirty="0"/>
          </a:p>
          <a:p>
            <a:r>
              <a:rPr lang="hr-HR" sz="3200" dirty="0"/>
              <a:t>Pokretanje </a:t>
            </a:r>
            <a:r>
              <a:rPr lang="hr-HR" sz="3200" dirty="0" err="1"/>
              <a:t>google</a:t>
            </a:r>
            <a:r>
              <a:rPr lang="hr-HR" sz="3200" dirty="0"/>
              <a:t> stranice ”Trag u kamenu”</a:t>
            </a:r>
          </a:p>
          <a:p>
            <a:endParaRPr lang="hr-HR" sz="3200" dirty="0"/>
          </a:p>
          <a:p>
            <a:r>
              <a:rPr lang="hr-HR" sz="3200" dirty="0"/>
              <a:t>Nastavak uređivanja </a:t>
            </a:r>
            <a:r>
              <a:rPr lang="hr-HR" sz="3200" dirty="0" err="1"/>
              <a:t>facebook</a:t>
            </a:r>
            <a:r>
              <a:rPr lang="hr-HR" sz="3200" dirty="0"/>
              <a:t> stranice</a:t>
            </a:r>
          </a:p>
          <a:p>
            <a:pPr marL="0" indent="0">
              <a:buNone/>
            </a:pPr>
            <a:r>
              <a:rPr lang="hr-HR" sz="3200" dirty="0"/>
              <a:t>    ”Trag u kamenu”</a:t>
            </a:r>
          </a:p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endParaRPr lang="hr-HR" sz="3200" dirty="0"/>
          </a:p>
          <a:p>
            <a:endParaRPr lang="hr-HR" sz="3200" b="1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2566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prism/>
      </p:transition>
    </mc:Choice>
    <mc:Fallback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31312A-1B9B-478E-9C4C-2561CF80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404664"/>
            <a:ext cx="9642437" cy="1152128"/>
          </a:xfrm>
        </p:spPr>
        <p:txBody>
          <a:bodyPr/>
          <a:lstStyle/>
          <a:p>
            <a:endParaRPr lang="hr-HR" sz="54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F553713-6FE6-4008-833D-9AF2F9535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8" y="4581128"/>
            <a:ext cx="9505056" cy="2276872"/>
          </a:xfrm>
        </p:spPr>
        <p:txBody>
          <a:bodyPr>
            <a:normAutofit fontScale="25000" lnSpcReduction="20000"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sz="21600" b="1" dirty="0">
                <a:solidFill>
                  <a:srgbClr val="00B050"/>
                </a:solidFill>
              </a:rPr>
              <a:t>HVALA  NA  POZORNOSTI !!! </a:t>
            </a:r>
          </a:p>
        </p:txBody>
      </p:sp>
      <p:pic>
        <p:nvPicPr>
          <p:cNvPr id="4" name="VID_20190312_151938">
            <a:hlinkClick r:id="" action="ppaction://media"/>
            <a:extLst>
              <a:ext uri="{FF2B5EF4-FFF2-40B4-BE49-F238E27FC236}">
                <a16:creationId xmlns:a16="http://schemas.microsoft.com/office/drawing/2014/main" id="{5A6CEBCF-171F-4739-8839-D5FA5A600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83" y="260648"/>
            <a:ext cx="12071076" cy="5120481"/>
          </a:xfrm>
          <a:prstGeom prst="rect">
            <a:avLst/>
          </a:prstGeom>
        </p:spPr>
      </p:pic>
      <p:pic>
        <p:nvPicPr>
          <p:cNvPr id="5" name="20190502_120951">
            <a:hlinkClick r:id="" action="ppaction://media"/>
            <a:extLst>
              <a:ext uri="{FF2B5EF4-FFF2-40B4-BE49-F238E27FC236}">
                <a16:creationId xmlns:a16="http://schemas.microsoft.com/office/drawing/2014/main" id="{801FFF7A-888E-43BD-8546-8EE6B0DE69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8356" y="675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prism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6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6" decel="50000" autoRev="1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7" fill="hold">
                                          <p:stCondLst>
                                            <p:cond delay="125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0909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109E8E-92BD-499F-BBA0-CBD54721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00B0F0"/>
                </a:solidFill>
              </a:rPr>
              <a:t>Da se predstavimo</a:t>
            </a:r>
          </a:p>
        </p:txBody>
      </p:sp>
      <p:sp>
        <p:nvSpPr>
          <p:cNvPr id="23" name="Rezervirano mjesto sadržaja 22">
            <a:extLst>
              <a:ext uri="{FF2B5EF4-FFF2-40B4-BE49-F238E27FC236}">
                <a16:creationId xmlns:a16="http://schemas.microsoft.com/office/drawing/2014/main" id="{8C8A1148-9F2A-4115-B66F-C4E7EC555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8" y="155561"/>
            <a:ext cx="11233247" cy="6741367"/>
          </a:xfrm>
        </p:spPr>
        <p:txBody>
          <a:bodyPr>
            <a:normAutofit/>
          </a:bodyPr>
          <a:lstStyle/>
          <a:p>
            <a:endParaRPr lang="hr-HR" dirty="0"/>
          </a:p>
          <a:p>
            <a:pPr marL="0" indent="0">
              <a:buNone/>
            </a:pPr>
            <a:r>
              <a:rPr lang="hr-HR" dirty="0"/>
              <a:t>   </a:t>
            </a:r>
          </a:p>
          <a:p>
            <a:pPr marL="0" indent="0">
              <a:buNone/>
            </a:pPr>
            <a:r>
              <a:rPr lang="hr-HR" dirty="0"/>
              <a:t> 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    </a:t>
            </a:r>
            <a:r>
              <a:rPr lang="hr-HR" b="1" dirty="0"/>
              <a:t>LANA  GRIZELJ                                                                                                 MATE  BOBAN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                                    </a:t>
            </a:r>
            <a:r>
              <a:rPr lang="hr-HR" sz="2400" b="1" dirty="0"/>
              <a:t>OŠ FRA STIPANA VRLJIĆA SOVIĆI-GORICA</a:t>
            </a:r>
          </a:p>
          <a:p>
            <a:pPr marL="0" indent="0">
              <a:buNone/>
            </a:pPr>
            <a:r>
              <a:rPr lang="hr-HR" dirty="0"/>
              <a:t>                                          </a:t>
            </a:r>
            <a:r>
              <a:rPr lang="hr-HR" dirty="0">
                <a:solidFill>
                  <a:srgbClr val="00B0F0"/>
                </a:solidFill>
              </a:rPr>
              <a:t>”</a:t>
            </a:r>
            <a:r>
              <a:rPr lang="pl-PL" sz="2400" dirty="0">
                <a:solidFill>
                  <a:srgbClr val="00B0F0"/>
                </a:solidFill>
              </a:rPr>
              <a:t>Ja domovinu imam, u srcu je nosim”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     </a:t>
            </a:r>
            <a:r>
              <a:rPr lang="hr-HR" b="1" dirty="0"/>
              <a:t>MATIJA PRLIĆ</a:t>
            </a:r>
            <a:r>
              <a:rPr lang="hr-HR" dirty="0"/>
              <a:t>                                 Zagreb, 2019.                                        </a:t>
            </a:r>
            <a:r>
              <a:rPr lang="hr-HR" b="1" dirty="0"/>
              <a:t>STIPAN</a:t>
            </a:r>
            <a:r>
              <a:rPr lang="hr-HR" dirty="0"/>
              <a:t>  </a:t>
            </a:r>
            <a:r>
              <a:rPr lang="hr-HR" b="1" dirty="0"/>
              <a:t>LOGARA</a:t>
            </a:r>
            <a:r>
              <a:rPr lang="hr-HR" dirty="0"/>
              <a:t>                                                                                                                       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3CA93B1-21C7-4026-9941-9AF2621571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63" y="1359176"/>
            <a:ext cx="6484795" cy="394203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07274F8-BA81-43FA-9559-95B45078E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69" y="4188964"/>
            <a:ext cx="1571105" cy="190361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0F1786B-7CEE-44FF-ADE1-AE40D0262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435" y="1359176"/>
            <a:ext cx="1571105" cy="174151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8C591F1-B740-4CAA-91C4-488958B50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4188964"/>
            <a:ext cx="1695796" cy="190361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46D00EE-22C2-48F5-819C-7E87F8808C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1339143"/>
            <a:ext cx="1533698" cy="17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3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2000">
        <p14:prism/>
      </p:transition>
    </mc:Choice>
    <mc:Fallback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47ADB3-5E12-4E2F-B881-BA069D032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C71B267E-A126-4C55-B76E-DE2481207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316" y="-99392"/>
            <a:ext cx="13212240" cy="7344816"/>
          </a:xfrm>
        </p:spPr>
      </p:pic>
      <p:pic>
        <p:nvPicPr>
          <p:cNvPr id="5" name="20190502_105559">
            <a:hlinkClick r:id="" action="ppaction://media"/>
            <a:extLst>
              <a:ext uri="{FF2B5EF4-FFF2-40B4-BE49-F238E27FC236}">
                <a16:creationId xmlns:a16="http://schemas.microsoft.com/office/drawing/2014/main" id="{CFA9D3B5-E547-45AA-B4B7-64678BB13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9131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prism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F20AC2-6381-408D-BA31-C17D5FC7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04556F2-B94B-44C9-9373-AA758082E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9" y="0"/>
            <a:ext cx="12195213" cy="6858000"/>
          </a:xfrm>
        </p:spPr>
      </p:pic>
    </p:spTree>
    <p:extLst>
      <p:ext uri="{BB962C8B-B14F-4D97-AF65-F5344CB8AC3E}">
        <p14:creationId xmlns:p14="http://schemas.microsoft.com/office/powerpoint/2010/main" val="80036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prism/>
      </p:transition>
    </mc:Choice>
    <mc:Fallback xmlns="">
      <p:transition spd="slow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837D41-8A9F-498A-BAC7-8C35D7A0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8DD4241-DAA7-4CBB-A8A5-16B8044E3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</p:spPr>
      </p:pic>
    </p:spTree>
    <p:extLst>
      <p:ext uri="{BB962C8B-B14F-4D97-AF65-F5344CB8AC3E}">
        <p14:creationId xmlns:p14="http://schemas.microsoft.com/office/powerpoint/2010/main" val="8244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7000">
        <p14:prism/>
      </p:transition>
    </mc:Choice>
    <mc:Fallback xmlns="">
      <p:transition spd="slow" advClick="0" advTm="1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3DF497-B28F-4044-96D1-14257F620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AF7E2DE-DB6E-4AE8-8FB9-A03A7D3FB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21" y="0"/>
            <a:ext cx="3953804" cy="355947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652405F-1230-40F8-9764-856A22DCB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" y="5477"/>
            <a:ext cx="8229442" cy="6858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CFFD309-172D-4FF1-97E7-CFC0AB94F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65" y="3516341"/>
            <a:ext cx="3986359" cy="333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7000">
        <p14:prism/>
      </p:transition>
    </mc:Choice>
    <mc:Fallback xmlns="">
      <p:transition spd="slow" advClick="0" advTm="1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393768-43FA-472D-A6C9-55CCB09F0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98D358D-9886-47A3-946F-45B93400C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27" y="0"/>
            <a:ext cx="5633397" cy="4384065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DF361C9-7435-4709-BD41-D37A03FD2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7" y="3409603"/>
            <a:ext cx="6568375" cy="344839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487CEC0-5016-4BDB-B6B5-65B0DBFCFC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68375" cy="340960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493F047-17E4-4302-A9F5-DDC9A8BAE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74" y="4384064"/>
            <a:ext cx="5620450" cy="247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3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2000">
        <p14:prism/>
      </p:transition>
    </mc:Choice>
    <mc:Fallback>
      <p:transition spd="slow" advClick="0" advTm="12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Tema sustava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D80E12-3BE9-4746-820E-FFB249F467F2}">
  <ds:schemaRefs>
    <ds:schemaRef ds:uri="4873beb7-5857-4685-be1f-d57550cc96c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Isparavanje</Template>
  <TotalTime>918</TotalTime>
  <Words>316</Words>
  <Application>Microsoft Office PowerPoint</Application>
  <PresentationFormat>Prilagođeno</PresentationFormat>
  <Paragraphs>92</Paragraphs>
  <Slides>32</Slides>
  <Notes>0</Notes>
  <HiddenSlides>0</HiddenSlides>
  <MMClips>7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32</vt:i4>
      </vt:variant>
    </vt:vector>
  </HeadingPairs>
  <TitlesOfParts>
    <vt:vector size="37" baseType="lpstr">
      <vt:lpstr>Arial</vt:lpstr>
      <vt:lpstr>Century Gothic</vt:lpstr>
      <vt:lpstr>Constantia</vt:lpstr>
      <vt:lpstr>Wingdings 3</vt:lpstr>
      <vt:lpstr>Ion</vt:lpstr>
      <vt:lpstr>TRAG  U  KAMENU</vt:lpstr>
      <vt:lpstr>PowerPoint prezentacija</vt:lpstr>
      <vt:lpstr>       T  R  A  G  A  Č  I</vt:lpstr>
      <vt:lpstr>Da se predstavimo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Istražili smo… </vt:lpstr>
      <vt:lpstr> Istražili smo…</vt:lpstr>
      <vt:lpstr>Istražili smo…</vt:lpstr>
      <vt:lpstr>Istražili smo…                                    Kako naš kraj trenutno nema turističku agenciju koja bi dodatno promovirala i predstavila kulturnu baštinu našeg kraja  Cilj ovog našeg projekta je što bolje promovirati spomeničku i kulturnu baštinu te ju uvesti u turističku ponudu ovoga kraja  </vt:lpstr>
      <vt:lpstr>ISTRAŽILI SMO…</vt:lpstr>
      <vt:lpstr>ISTRAŽILI SMO…</vt:lpstr>
      <vt:lpstr>PowerPoint prezentacija</vt:lpstr>
      <vt:lpstr>RANOKRŠĆANSKA KRSTIONICA IZ IV. st., GORICA</vt:lpstr>
      <vt:lpstr> ARHEOLOŠKA ISKAPANJA U CRKVI SV. STIPANA PRVOMUČENIKA</vt:lpstr>
      <vt:lpstr>SKULPTURA RIMLJANKE LUPE  (oko IV. st.)</vt:lpstr>
      <vt:lpstr>ARHEOLOŠKA ZBIRKA U GORICI - SOVIĆI</vt:lpstr>
      <vt:lpstr>PowerPoint prezentacija</vt:lpstr>
      <vt:lpstr>CRKVA SV. STIPANA PRVOMUČENIKA U GORICI</vt:lpstr>
      <vt:lpstr>TLOCRT CRKVE SV STIPANA PRVOMUČENIKA I STAROKRŠĆANSKIH GROBOVA (IV. – VI. st.)</vt:lpstr>
      <vt:lpstr>STEĆCI </vt:lpstr>
      <vt:lpstr>PowerPoint prezentacija</vt:lpstr>
      <vt:lpstr>ČUDESNO KLECALO SV. STIPANA NA ZAVALI U GORICI</vt:lpstr>
      <vt:lpstr>Uradili smo…</vt:lpstr>
      <vt:lpstr>Uradili smo…</vt:lpstr>
      <vt:lpstr>Uradili smo…</vt:lpstr>
      <vt:lpstr>Predlažemo…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TRAG U KAMENU</dc:title>
  <dc:creator>Skola</dc:creator>
  <cp:lastModifiedBy>Skola</cp:lastModifiedBy>
  <cp:revision>89</cp:revision>
  <dcterms:created xsi:type="dcterms:W3CDTF">2019-02-12T11:39:02Z</dcterms:created>
  <dcterms:modified xsi:type="dcterms:W3CDTF">2019-05-06T13:01:21Z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