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404" r:id="rId3"/>
    <p:sldId id="406" r:id="rId4"/>
    <p:sldId id="417" r:id="rId5"/>
    <p:sldId id="407" r:id="rId6"/>
    <p:sldId id="418" r:id="rId7"/>
    <p:sldId id="408" r:id="rId8"/>
    <p:sldId id="409" r:id="rId9"/>
    <p:sldId id="410" r:id="rId10"/>
    <p:sldId id="411" r:id="rId11"/>
    <p:sldId id="412" r:id="rId12"/>
    <p:sldId id="413" r:id="rId13"/>
    <p:sldId id="415" r:id="rId14"/>
    <p:sldId id="416" r:id="rId15"/>
    <p:sldId id="414" r:id="rId16"/>
    <p:sldId id="399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2A00"/>
    <a:srgbClr val="336600"/>
    <a:srgbClr val="339966"/>
    <a:srgbClr val="CCFF99"/>
    <a:srgbClr val="CCFFCC"/>
    <a:srgbClr val="919789"/>
    <a:srgbClr val="1D0D15"/>
    <a:srgbClr val="006600"/>
    <a:srgbClr val="008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7114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21EF-568A-40DD-AAC0-0E6B39609F29}" type="datetimeFigureOut">
              <a:rPr lang="sr-Latn-CS" smtClean="0"/>
              <a:pPr/>
              <a:t>17.5.2019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A3962-9116-4E23-ADDE-94C8D44BE26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  <p:transition spd="slow" advClick="0" advTm="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bs-Latn-BA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20A-14CB-4D20-8D8A-F2843AFB2CFB}" type="datetimeFigureOut">
              <a:rPr lang="sr-Latn-CS" smtClean="0"/>
              <a:pPr/>
              <a:t>17.5.2019</a:t>
            </a:fld>
            <a:endParaRPr lang="bs-Latn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24939-8B66-4472-88B2-88B583F0AEB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29684" cy="185738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  <a:t/>
            </a:r>
            <a:br>
              <a:rPr lang="hr-HR" b="1" dirty="0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  <a:t>OŠ Silvija </a:t>
            </a:r>
            <a:r>
              <a:rPr lang="hr-HR" sz="4000" b="1" dirty="0" err="1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  <a:t>Strahimira</a:t>
            </a: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  <a:t> Kranjčevića, Mostar</a:t>
            </a: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pic>
        <p:nvPicPr>
          <p:cNvPr id="9" name="Slika 8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500306"/>
            <a:ext cx="868840" cy="64294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571604" y="2500306"/>
            <a:ext cx="5929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b="1" dirty="0" smtClean="0">
              <a:solidFill>
                <a:srgbClr val="152A00"/>
              </a:solidFill>
              <a:latin typeface="Bodoni MT Black" pitchFamily="18" charset="0"/>
              <a:cs typeface="Browallia New" panose="020B0604020202020204" pitchFamily="34" charset="-34"/>
            </a:endParaRPr>
          </a:p>
          <a:p>
            <a:pPr algn="ctr"/>
            <a:endParaRPr lang="hr-HR" sz="2400" b="1" dirty="0" smtClean="0">
              <a:solidFill>
                <a:srgbClr val="152A00"/>
              </a:solidFill>
              <a:latin typeface="Bodoni MT Black" pitchFamily="18" charset="0"/>
              <a:cs typeface="Browallia New" panose="020B0604020202020204" pitchFamily="34" charset="-34"/>
            </a:endParaRPr>
          </a:p>
          <a:p>
            <a:pPr algn="ctr"/>
            <a:endParaRPr lang="hr-HR" sz="2400" b="1" dirty="0" smtClean="0">
              <a:solidFill>
                <a:srgbClr val="152A00"/>
              </a:solidFill>
              <a:latin typeface="Bodoni MT Black" pitchFamily="18" charset="0"/>
              <a:cs typeface="Browallia New" panose="020B0604020202020204" pitchFamily="34" charset="-34"/>
            </a:endParaRPr>
          </a:p>
        </p:txBody>
      </p:sp>
      <p:pic>
        <p:nvPicPr>
          <p:cNvPr id="8" name="Slika 7" descr="60605675_421727171718343_120524743906636595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214686"/>
            <a:ext cx="7466730" cy="3363310"/>
          </a:xfrm>
          <a:prstGeom prst="rect">
            <a:avLst/>
          </a:prstGeom>
          <a:ln>
            <a:solidFill>
              <a:srgbClr val="152A00"/>
            </a:solidFill>
          </a:ln>
        </p:spPr>
      </p:pic>
      <p:sp>
        <p:nvSpPr>
          <p:cNvPr id="10" name="Pravokutnik 9"/>
          <p:cNvSpPr/>
          <p:nvPr/>
        </p:nvSpPr>
        <p:spPr>
          <a:xfrm>
            <a:off x="2147714" y="3244334"/>
            <a:ext cx="48485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r-HR" b="1" dirty="0" smtClean="0">
              <a:solidFill>
                <a:srgbClr val="152A00"/>
              </a:solidFill>
              <a:latin typeface="Bodoni MT Black" pitchFamily="18" charset="0"/>
              <a:cs typeface="Browallia New" panose="020B0604020202020204" pitchFamily="34" charset="-34"/>
            </a:endParaRPr>
          </a:p>
          <a:p>
            <a:pPr algn="ctr"/>
            <a:r>
              <a:rPr lang="hr-HR" sz="3200" b="1" dirty="0" smtClean="0">
                <a:solidFill>
                  <a:srgbClr val="152A00"/>
                </a:solidFill>
                <a:latin typeface="Bodoni MT Black" pitchFamily="18" charset="0"/>
                <a:cs typeface="Browallia New" panose="020B0604020202020204" pitchFamily="34" charset="-34"/>
              </a:rPr>
              <a:t>Maslinik “Kranjčević”</a:t>
            </a:r>
            <a:endParaRPr lang="hr-HR" sz="3200" dirty="0"/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011354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Briga o maslinama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000" b="1" dirty="0" smtClean="0">
                <a:solidFill>
                  <a:srgbClr val="152A00"/>
                </a:solidFill>
                <a:latin typeface="Bodoni MT Black" pitchFamily="18" charset="0"/>
              </a:rPr>
              <a:t>KOMPOSTIŠTE</a:t>
            </a: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pic>
        <p:nvPicPr>
          <p:cNvPr id="6" name="Slika 5" descr="20160507_080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974" y="2500306"/>
            <a:ext cx="7183488" cy="4000528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Prva berba – 2018.</a:t>
            </a: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44610413_331620787654469_33620587553058979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4667283" cy="4286280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8" name="Slika 7" descr="44650364_382587965613159_44747547730394480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00042"/>
            <a:ext cx="3071834" cy="3571900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9" name="Slika 8" descr="44729247_332864823958801_3515546159022080000_n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57628"/>
            <a:ext cx="4214842" cy="2839660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Prvo maslinovo ulje</a:t>
            </a:r>
            <a:r>
              <a:rPr lang="hr-HR" sz="6000" dirty="0" smtClean="0">
                <a:solidFill>
                  <a:srgbClr val="C00000"/>
                </a:solidFill>
                <a:latin typeface="Bodoni MT" pitchFamily="18" charset="0"/>
              </a:rPr>
              <a:t/>
            </a:r>
            <a:br>
              <a:rPr lang="hr-HR" sz="6000" dirty="0" smtClean="0">
                <a:solidFill>
                  <a:srgbClr val="C00000"/>
                </a:solidFill>
                <a:latin typeface="Bodoni MT" pitchFamily="18" charset="0"/>
              </a:rPr>
            </a:br>
            <a:endParaRPr lang="hr-HR" sz="5300" dirty="0">
              <a:solidFill>
                <a:srgbClr val="C00000"/>
              </a:solidFill>
              <a:latin typeface="Bodoni MT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lika 8" descr="46480315_346809796109849_58629572790656696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071678"/>
            <a:ext cx="6286544" cy="4572032"/>
          </a:xfrm>
          <a:prstGeom prst="rect">
            <a:avLst/>
          </a:prstGeom>
          <a:ln>
            <a:solidFill>
              <a:srgbClr val="336600"/>
            </a:solidFill>
          </a:ln>
        </p:spPr>
      </p:pic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Degustacija</a:t>
            </a:r>
            <a:r>
              <a:rPr lang="hr-HR" sz="6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6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46035911_704028346633384_60924634693223055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71678"/>
            <a:ext cx="6000760" cy="4500570"/>
          </a:xfrm>
          <a:prstGeom prst="rect">
            <a:avLst/>
          </a:prstGeom>
          <a:ln>
            <a:solidFill>
              <a:srgbClr val="336600"/>
            </a:solidFill>
          </a:ln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Degustacija</a:t>
            </a:r>
            <a:r>
              <a:rPr lang="hr-HR" sz="4900" u="sng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4900" u="sng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500694" y="1785926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lika 8" descr="46493703_269470460274760_29853436261307514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285992"/>
            <a:ext cx="5143537" cy="4143405"/>
          </a:xfrm>
          <a:prstGeom prst="rect">
            <a:avLst/>
          </a:prstGeom>
          <a:ln>
            <a:solidFill>
              <a:srgbClr val="336600"/>
            </a:solidFill>
          </a:ln>
        </p:spPr>
      </p:pic>
      <p:pic>
        <p:nvPicPr>
          <p:cNvPr id="10" name="Slika 9" descr="46035957_307075276793172_157730506705102438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982644"/>
            <a:ext cx="3262335" cy="2446752"/>
          </a:xfrm>
          <a:prstGeom prst="rect">
            <a:avLst/>
          </a:prstGeom>
          <a:ln>
            <a:solidFill>
              <a:srgbClr val="336600"/>
            </a:solidFill>
          </a:ln>
        </p:spPr>
      </p:pic>
      <p:pic>
        <p:nvPicPr>
          <p:cNvPr id="11" name="Slika 10" descr="46518938_581575822280906_358344486750781440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2714644" cy="3548087"/>
          </a:xfrm>
          <a:prstGeom prst="rect">
            <a:avLst/>
          </a:prstGeom>
          <a:ln>
            <a:solidFill>
              <a:srgbClr val="336600"/>
            </a:solidFill>
          </a:ln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Ciljevi</a:t>
            </a:r>
            <a:r>
              <a:rPr lang="hr-HR" sz="5300" dirty="0" smtClean="0">
                <a:solidFill>
                  <a:srgbClr val="152A00"/>
                </a:solidFill>
                <a:latin typeface="Bodoni MT Black" pitchFamily="18" charset="0"/>
              </a:rPr>
              <a:t/>
            </a:r>
            <a:br>
              <a:rPr lang="hr-HR" sz="5300" dirty="0" smtClean="0">
                <a:solidFill>
                  <a:srgbClr val="152A00"/>
                </a:solidFill>
                <a:latin typeface="Bodoni MT Black" pitchFamily="18" charset="0"/>
              </a:rPr>
            </a:br>
            <a:endParaRPr lang="hr-HR" sz="5300" dirty="0">
              <a:solidFill>
                <a:srgbClr val="152A00"/>
              </a:solidFill>
              <a:latin typeface="Bodoni MT Black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14348" y="2000240"/>
            <a:ext cx="3571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Daljnji razvoj </a:t>
            </a:r>
            <a:r>
              <a:rPr lang="hr-HR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MASLINIKA “KRANJČEVIĆ”</a:t>
            </a:r>
            <a:r>
              <a:rPr lang="hr-HR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hr-H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razvijanje ljubavi prema prirodi i poticanje poduzetničkog duha</a:t>
            </a:r>
          </a:p>
          <a:p>
            <a:pPr>
              <a:buFont typeface="Arial" pitchFamily="34" charset="0"/>
              <a:buChar char="•"/>
            </a:pPr>
            <a:endParaRPr lang="hr-H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osvještavanje mladih o važnosti zaštite i očuvanja prirode</a:t>
            </a:r>
          </a:p>
          <a:p>
            <a:pPr>
              <a:buFont typeface="Arial" pitchFamily="34" charset="0"/>
              <a:buChar char="•"/>
            </a:pPr>
            <a:endParaRPr lang="hr-H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osiguravanje sredstava učenicima slabijeg imovinskog stanja.</a:t>
            </a:r>
          </a:p>
        </p:txBody>
      </p:sp>
      <p:pic>
        <p:nvPicPr>
          <p:cNvPr id="8" name="Slika 7" descr="60415461_2324778820893985_74175375453045391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071678"/>
            <a:ext cx="4310093" cy="4143404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15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60287851_478181749387690_210029179289206784_n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79717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u="sng" dirty="0" smtClean="0">
                <a:solidFill>
                  <a:srgbClr val="1D0D15"/>
                </a:solidFill>
                <a:latin typeface="Bodoni MT Black" pitchFamily="18" charset="0"/>
              </a:rPr>
              <a:t>HVALA NA PAŽNJI!</a:t>
            </a:r>
            <a:r>
              <a:rPr lang="hr-HR" b="1" u="sng" dirty="0" smtClean="0">
                <a:solidFill>
                  <a:srgbClr val="1D0D15"/>
                </a:solidFill>
              </a:rPr>
              <a:t/>
            </a:r>
            <a:br>
              <a:rPr lang="hr-HR" b="1" u="sng" dirty="0" smtClean="0">
                <a:solidFill>
                  <a:srgbClr val="1D0D15"/>
                </a:solidFill>
              </a:rPr>
            </a:br>
            <a:r>
              <a:rPr lang="hr-HR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2000" b="1" dirty="0" smtClean="0">
                <a:solidFill>
                  <a:srgbClr val="1D0D15"/>
                </a:solidFill>
              </a:rPr>
              <a:t>PROFESORICE</a:t>
            </a:r>
            <a:r>
              <a:rPr lang="hr-HR" b="1" dirty="0" smtClean="0">
                <a:solidFill>
                  <a:srgbClr val="1D0D15"/>
                </a:solidFill>
              </a:rPr>
              <a:t/>
            </a:r>
            <a:br>
              <a:rPr lang="hr-HR" b="1" dirty="0" smtClean="0">
                <a:solidFill>
                  <a:srgbClr val="1D0D15"/>
                </a:solidFill>
              </a:rPr>
            </a:br>
            <a:r>
              <a:rPr lang="hr-HR" sz="2700" b="1" dirty="0" smtClean="0">
                <a:solidFill>
                  <a:srgbClr val="1D0D15"/>
                </a:solidFill>
                <a:latin typeface="Bodoni MT Black" pitchFamily="18" charset="0"/>
              </a:rPr>
              <a:t>Sanja Marić</a:t>
            </a:r>
            <a:br>
              <a:rPr lang="hr-HR" sz="2700" b="1" dirty="0" smtClean="0">
                <a:solidFill>
                  <a:srgbClr val="1D0D15"/>
                </a:solidFill>
                <a:latin typeface="Bodoni MT Black" pitchFamily="18" charset="0"/>
              </a:rPr>
            </a:br>
            <a:r>
              <a:rPr lang="hr-HR" sz="2700" b="1" dirty="0" smtClean="0">
                <a:solidFill>
                  <a:srgbClr val="1D0D15"/>
                </a:solidFill>
                <a:latin typeface="Bodoni MT Black" pitchFamily="18" charset="0"/>
              </a:rPr>
              <a:t>Silvana </a:t>
            </a:r>
            <a:r>
              <a:rPr lang="hr-HR" sz="2700" b="1" dirty="0" err="1" smtClean="0">
                <a:solidFill>
                  <a:srgbClr val="1D0D15"/>
                </a:solidFill>
                <a:latin typeface="Bodoni MT Black" pitchFamily="18" charset="0"/>
              </a:rPr>
              <a:t>Turudić</a:t>
            </a:r>
            <a:r>
              <a:rPr lang="hr-HR" sz="31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1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31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hr-HR" sz="31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hr-HR" sz="2000" b="1" dirty="0" smtClean="0">
                <a:solidFill>
                  <a:srgbClr val="1D0D15"/>
                </a:solidFill>
              </a:rPr>
              <a:t>Mostar, 16. svibnja 2019.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hr-HR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endParaRPr lang="hr-H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02" y="407266"/>
            <a:ext cx="889602" cy="844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181536"/>
      </p:ext>
    </p:extLst>
  </p:cSld>
  <p:clrMapOvr>
    <a:masterClrMapping/>
  </p:clrMapOvr>
  <p:transition spd="slow" advTm="5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797172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                                          </a:t>
            </a:r>
            <a:r>
              <a:rPr lang="hr-HR" sz="3600" b="1" dirty="0" smtClean="0">
                <a:solidFill>
                  <a:srgbClr val="152A00"/>
                </a:solidFill>
                <a:latin typeface="Bodoni MT Black" pitchFamily="18" charset="0"/>
              </a:rPr>
              <a:t>O školi</a:t>
            </a:r>
            <a:r>
              <a:rPr lang="hr-HR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214810" y="1643050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Naša škola broji gotovo 500 učenika i 55 djelatnika, a s površinom od 5 500 m2 pokrivenog školskog prostora i 600 m2 uređenog dvorišnog prostora, najveća je škola u Mostaru i jedina čija se nastava odvija u jednoj smjeni.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Kao veliku prednost, pred većinom drugih škola u gardu Mostaru, istaknuli bismo i organiziranu nastavu u produženom boravku gdje stručni kadar, svakoga radnog dana, od 7 do 17 sati vrlo profesionalno i predano brine o našoj djeci - učenicima čiji su roditelji zaposleni. </a:t>
            </a:r>
          </a:p>
        </p:txBody>
      </p:sp>
      <p:pic>
        <p:nvPicPr>
          <p:cNvPr id="8" name="Slika 7" descr="42738271_146096983005229_78775637571429990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3571868" cy="3286868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9" name="Slika 8" descr="47574182_275184343141967_3486451728436428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3571900" cy="2411033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2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797172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</a:t>
            </a: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O školi</a:t>
            </a:r>
            <a:b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14348" y="1214422"/>
            <a:ext cx="40005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Kroz projekt energetske učinkovitosti, prošle je godine potpuno obnovljena školska zgrada. Ponosni smo vlasnici jednog od najljepših školskih vrtova u našem gradu. Posjedujemo drugu po veličini pisanicu u Bosni i Hercegovini. Imamo najveću športsku dvoranu u Mostaru, a između brojnih školskih projekata istaknuli bismo već prepoznatljiv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Advent u Kranjčeviću, Božićni sajam, Tjedan kruha, Festival poezije i glazbe, Tjedan knjige, Večer matematike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sz="1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MASLINIK “KRANJČEVIĆ”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koji je zasigurno jedan od najzahtjevnijih i najkvalitetnijih projekata u nekoj odgojno-obrazovnoj ustanovi iz okruženja.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18836120_2041289022554121_56765986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857628" cy="4286280"/>
          </a:xfrm>
          <a:prstGeom prst="rect">
            <a:avLst/>
          </a:prstGeom>
        </p:spPr>
      </p:pic>
    </p:spTree>
  </p:cSld>
  <p:clrMapOvr>
    <a:masterClrMapping/>
  </p:clrMapOvr>
  <p:transition spd="slow" advTm="27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011354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</a:t>
            </a:r>
            <a:br>
              <a:rPr lang="hr-HR" b="1" dirty="0" smtClean="0"/>
            </a:br>
            <a:r>
              <a:rPr lang="hr-HR" b="1" dirty="0" smtClean="0"/>
              <a:t>   </a:t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>   </a:t>
            </a: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Kako je sve počelo?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00034" y="1428737"/>
            <a:ext cx="4857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Dolaskom nove ravnateljice 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Darije </a:t>
            </a:r>
            <a:r>
              <a:rPr lang="hr-HR" b="1" i="1" dirty="0" err="1" smtClean="0">
                <a:latin typeface="Times New Roman" pitchFamily="18" charset="0"/>
                <a:cs typeface="Times New Roman" pitchFamily="18" charset="0"/>
              </a:rPr>
              <a:t>Stojčić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strastvene botaničarke i zaljubljenice u prirodu, 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OŠ Silvija </a:t>
            </a:r>
            <a:r>
              <a:rPr lang="hr-HR" b="1" i="1" dirty="0" err="1" smtClean="0">
                <a:latin typeface="Times New Roman" pitchFamily="18" charset="0"/>
                <a:cs typeface="Times New Roman" pitchFamily="18" charset="0"/>
              </a:rPr>
              <a:t>Srahimira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 Kranjčevića, Mostar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doživjela je stvarni procvat. 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Kao rezultat izvrsnih školskih projekata, nižu se i brojni uspjesi i priznanja, a između ostalog, upravo je ravnateljica škole  idejna začetnica i pokretačica </a:t>
            </a:r>
            <a:r>
              <a:rPr lang="hr-HR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MASLINARSKO-EKOLOŠKE SEKCIJE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koja je s radom krenula 2016. godine.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 descr="8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928802"/>
            <a:ext cx="3005380" cy="3857652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2797172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</a:t>
            </a:r>
            <a:br>
              <a:rPr lang="hr-HR" b="1" dirty="0" smtClean="0"/>
            </a:br>
            <a:r>
              <a:rPr lang="hr-HR" b="1" dirty="0" smtClean="0"/>
              <a:t>   </a:t>
            </a:r>
            <a:br>
              <a:rPr lang="hr-HR" b="1" dirty="0" smtClean="0"/>
            </a:br>
            <a:r>
              <a:rPr lang="hr-HR" b="1" dirty="0" smtClean="0"/>
              <a:t>          </a:t>
            </a: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Kako je sve počelo?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14348" y="1428736"/>
            <a:ext cx="46434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MASLINARSKO-EKOLOŠKA SEKCIJA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(2016.)</a:t>
            </a:r>
          </a:p>
          <a:p>
            <a:pPr algn="just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učenici 9. razreda </a:t>
            </a:r>
          </a:p>
          <a:p>
            <a:pPr algn="ctr">
              <a:buFont typeface="Arial" pitchFamily="34" charset="0"/>
              <a:buChar char="•"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voditeljice:                                                                      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Silvana </a:t>
            </a:r>
            <a:r>
              <a:rPr lang="hr-HR" b="1" i="1" dirty="0" err="1" smtClean="0">
                <a:latin typeface="Times New Roman" pitchFamily="18" charset="0"/>
                <a:cs typeface="Times New Roman" pitchFamily="18" charset="0"/>
              </a:rPr>
              <a:t>Turudić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Sanja Marić</a:t>
            </a:r>
          </a:p>
          <a:p>
            <a:pPr algn="just">
              <a:buFont typeface="Arial" pitchFamily="34" charset="0"/>
              <a:buChar char="•"/>
            </a:pP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školski domar</a:t>
            </a:r>
          </a:p>
          <a:p>
            <a:pPr algn="just"/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lika 7" descr="20160507_083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357298"/>
            <a:ext cx="3214710" cy="4929198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 </a:t>
            </a:r>
            <a:br>
              <a:rPr lang="hr-HR" b="1" dirty="0" smtClean="0"/>
            </a:br>
            <a:r>
              <a:rPr lang="hr-HR" b="1" dirty="0" smtClean="0"/>
              <a:t>                                     </a:t>
            </a:r>
            <a:br>
              <a:rPr lang="hr-HR" b="1" dirty="0" smtClean="0"/>
            </a:br>
            <a:r>
              <a:rPr lang="hr-HR" b="1" dirty="0" smtClean="0"/>
              <a:t>                                 </a:t>
            </a: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Kako je sve počelo?</a:t>
            </a:r>
            <a:r>
              <a:rPr lang="hr-HR" sz="4000" b="1" u="sng" dirty="0" smtClean="0"/>
              <a:t/>
            </a:r>
            <a:br>
              <a:rPr lang="hr-HR" sz="4000" b="1" u="sng" dirty="0" smtClean="0"/>
            </a:b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214810" y="1428736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071934" y="207167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Sadnice masline prikupili smo putem različitih donacija.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Trenutno </a:t>
            </a:r>
            <a:r>
              <a:rPr lang="hr-HR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MASLINIK  “KRANJČEVIĆ”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broji 101 stablo masline.</a:t>
            </a: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lika 8" descr="57257038_682406475531616_70739229602805186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643306" cy="3071834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0" name="Slika 9" descr="20160507_080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143380"/>
            <a:ext cx="3738631" cy="2460170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1" name="Slika 10" descr="60310607_2164834056934283_854956880572501196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14"/>
            <a:ext cx="2952739" cy="2928958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2" name="Slika 11" descr="60337252_1281732728642155_2788206834857541632_n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828344"/>
            <a:ext cx="1857388" cy="1529614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000" b="1" dirty="0" smtClean="0">
                <a:solidFill>
                  <a:srgbClr val="152A00"/>
                </a:solidFill>
                <a:latin typeface="Bodoni MT Black" pitchFamily="18" charset="0"/>
              </a:rPr>
              <a:t>Briga o maslinama</a:t>
            </a:r>
            <a:r>
              <a:rPr lang="hr-HR" sz="6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6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okopavanje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gnojidba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zalijevanje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orezivanje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prskanje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berba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prerada</a:t>
            </a:r>
          </a:p>
        </p:txBody>
      </p:sp>
      <p:pic>
        <p:nvPicPr>
          <p:cNvPr id="10" name="Slika 9" descr="54257256_322126138657289_60378237500810854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5048286" cy="3786214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7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Briga o maslinama</a:t>
            </a: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429256" y="1714488"/>
            <a:ext cx="3214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lika 7" descr="20160507_101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071678"/>
            <a:ext cx="2210100" cy="4000504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9" name="Slika 8" descr="20160507_08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55108"/>
            <a:ext cx="6000792" cy="4017098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86847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700" b="1" u="sng" dirty="0" smtClean="0">
                <a:solidFill>
                  <a:srgbClr val="152A00"/>
                </a:solidFill>
                <a:latin typeface="Bodoni MT Black" pitchFamily="18" charset="0"/>
              </a:rPr>
              <a:t>Briga o maslinama</a:t>
            </a:r>
            <a: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hr-HR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hr-HR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008112" cy="956969"/>
          </a:xfrm>
          <a:prstGeom prst="rect">
            <a:avLst/>
          </a:prstGeom>
        </p:spPr>
      </p:pic>
      <p:pic>
        <p:nvPicPr>
          <p:cNvPr id="6" name="Slika 5" descr="20160507_08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2571768" cy="5357826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8" name="Slika 7" descr="20160507_103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143115"/>
            <a:ext cx="3389502" cy="4549465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0" name="Slika 9" descr="55541918_335075577119166_714994222356234240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143115"/>
            <a:ext cx="2857520" cy="4071967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3" name="Slika 12" descr="20160507_080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5429264"/>
            <a:ext cx="2571768" cy="1164352"/>
          </a:xfrm>
          <a:prstGeom prst="rect">
            <a:avLst/>
          </a:prstGeom>
          <a:ln>
            <a:solidFill>
              <a:srgbClr val="152A00"/>
            </a:solidFill>
          </a:ln>
        </p:spPr>
      </p:pic>
      <p:pic>
        <p:nvPicPr>
          <p:cNvPr id="14" name="Slika 13" descr="20160507_083034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1571636" cy="2794019"/>
          </a:xfrm>
          <a:prstGeom prst="rect">
            <a:avLst/>
          </a:prstGeom>
          <a:ln>
            <a:solidFill>
              <a:srgbClr val="152A00"/>
            </a:solidFill>
          </a:ln>
        </p:spPr>
      </p:pic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Prilagođen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FC000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324</Words>
  <Application>Microsoft Office PowerPoint</Application>
  <PresentationFormat>Prikaz na zaslonu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  OŠ Silvija Strahimira Kranjčevića, Mostar </vt:lpstr>
      <vt:lpstr>                                              O školi </vt:lpstr>
      <vt:lpstr>     O školi   </vt:lpstr>
      <vt:lpstr>               Kako je sve počelo?  </vt:lpstr>
      <vt:lpstr>                    Kako je sve počelo?  </vt:lpstr>
      <vt:lpstr>                                                                             Kako je sve počelo?  </vt:lpstr>
      <vt:lpstr>    Briga o maslinama </vt:lpstr>
      <vt:lpstr>    Briga o maslinama </vt:lpstr>
      <vt:lpstr>   Briga o maslinama </vt:lpstr>
      <vt:lpstr>    Briga o maslinama KOMPOSTIŠTE </vt:lpstr>
      <vt:lpstr>    Prva berba – 2018. </vt:lpstr>
      <vt:lpstr>    Prvo maslinovo ulje </vt:lpstr>
      <vt:lpstr>    Degustacija </vt:lpstr>
      <vt:lpstr>    Degustacija </vt:lpstr>
      <vt:lpstr>    Ciljevi </vt:lpstr>
      <vt:lpstr>          HVALA NA PAŽNJI!   PROFESORICE Sanja Marić Silvana Turudić   Mostar, 16. svibnja 2019.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Priredba za dobrodošlicu</dc:title>
  <dc:creator>skola</dc:creator>
  <cp:lastModifiedBy>Windows korisnik</cp:lastModifiedBy>
  <cp:revision>173</cp:revision>
  <dcterms:created xsi:type="dcterms:W3CDTF">2016-06-07T12:20:55Z</dcterms:created>
  <dcterms:modified xsi:type="dcterms:W3CDTF">2019-05-17T07:59:06Z</dcterms:modified>
</cp:coreProperties>
</file>